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65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60EF7F-3FA6-4278-8BA8-EEBF42740D16}" type="datetimeFigureOut">
              <a:rPr lang="it-IT" smtClean="0"/>
              <a:t>14/04/2022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C688EF-FA41-4953-992A-C9FE39DD4E0D}" type="slidenum">
              <a:rPr lang="it-IT" smtClean="0"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5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33ADA70-541E-4435-AE15-0CD796C67DE4}" type="slidenum">
              <a:rPr lang="it-IT" altLang="it-IT" smtClean="0"/>
              <a:pPr>
                <a:defRPr/>
              </a:pPr>
              <a:t>2</a:t>
            </a:fld>
            <a:endParaRPr lang="it-IT" altLang="it-IT" smtClean="0"/>
          </a:p>
        </p:txBody>
      </p:sp>
      <p:sp>
        <p:nvSpPr>
          <p:cNvPr id="172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203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altLang="it-IT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extLst/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defTabSz="76200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76200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7620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7620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7620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75C4171-3C76-4B22-A860-F51C22039929}" type="slidenum">
              <a:rPr lang="it-IT" sz="1000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it-IT" sz="1000" smtClean="0">
              <a:solidFill>
                <a:srgbClr val="000000"/>
              </a:solidFill>
            </a:endParaRPr>
          </a:p>
        </p:txBody>
      </p:sp>
      <p:sp>
        <p:nvSpPr>
          <p:cNvPr id="173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306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alt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extLst/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defTabSz="76200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76200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7620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7620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7620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22DA635-DC3E-4339-9434-C02A73AA6AAA}" type="slidenum">
              <a:rPr lang="it-IT" sz="1000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it-IT" sz="1000" smtClean="0">
              <a:solidFill>
                <a:srgbClr val="000000"/>
              </a:solidFill>
            </a:endParaRPr>
          </a:p>
        </p:txBody>
      </p:sp>
      <p:sp>
        <p:nvSpPr>
          <p:cNvPr id="174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08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alt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extLst/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defTabSz="76200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76200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7620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7620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7620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3719BF7-6F40-4E7F-858F-AA21575E0E5A}" type="slidenum">
              <a:rPr lang="it-IT" sz="1000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it-IT" sz="1000" smtClean="0">
              <a:solidFill>
                <a:srgbClr val="000000"/>
              </a:solidFill>
            </a:endParaRPr>
          </a:p>
        </p:txBody>
      </p:sp>
      <p:sp>
        <p:nvSpPr>
          <p:cNvPr id="175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510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alt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extLst/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defTabSz="76200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76200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7620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7620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7620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4D212B0-488E-4644-9DDD-20429B83B2A5}" type="slidenum">
              <a:rPr lang="it-IT" sz="1000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it-IT" sz="1000" smtClean="0">
              <a:solidFill>
                <a:srgbClr val="000000"/>
              </a:solidFill>
            </a:endParaRPr>
          </a:p>
        </p:txBody>
      </p:sp>
      <p:sp>
        <p:nvSpPr>
          <p:cNvPr id="176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613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alt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extLst/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defTabSz="76200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76200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7620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7620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7620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4E19E6F-929D-498F-A24A-A7D39691A10B}" type="slidenum">
              <a:rPr lang="it-IT" sz="1000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it-IT" sz="1000" smtClean="0">
              <a:solidFill>
                <a:srgbClr val="000000"/>
              </a:solidFill>
            </a:endParaRPr>
          </a:p>
        </p:txBody>
      </p:sp>
      <p:sp>
        <p:nvSpPr>
          <p:cNvPr id="177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71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alt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extLst/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defTabSz="76200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76200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7620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7620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7620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4A4793A-A4BE-46FB-99FA-D736CF1D9440}" type="slidenum">
              <a:rPr lang="it-IT" sz="1000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it-IT" sz="1000" smtClean="0">
              <a:solidFill>
                <a:srgbClr val="000000"/>
              </a:solidFill>
            </a:endParaRPr>
          </a:p>
        </p:txBody>
      </p:sp>
      <p:sp>
        <p:nvSpPr>
          <p:cNvPr id="178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818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alt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slide" Target="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it/imgres?imgurl=http://www.hwupgrade.it/articoli/stampa/sistemi/1532/fonometro.jpg&amp;imgrefurl=http://www.hwupgrade.it/articoli/stampa/sistemi/1532/&amp;usg=__nTgFElu8WMY7EocGojIU2zpVSDU=&amp;h=353&amp;w=600&amp;sz=26&amp;hl=it&amp;start=7&amp;zoom=1&amp;itbs=1&amp;tbnid=aWtq9Yi7gAAKJM:&amp;tbnh=79&amp;tbnw=135&amp;prev=/images?q%3Dfonometro%26hl%3Dit%26sa%3DG%26gbv%3D2%26tbm%3Disch&amp;ei=iZiRTY6lG8aRswbs7MjRBg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slide" Target="slide2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slide" Target="slid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slide" Target="slide2.xml"/><Relationship Id="rId2" Type="http://schemas.openxmlformats.org/officeDocument/2006/relationships/hyperlink" Target="http://images.google.it/imgres?imgurl=http://212.97.48.251/dpi/images/fotoN.JPG&amp;imgrefurl=http://www.dpisekur.com/sezioni/udito/cuffie-passive-con-archetto/twin-mark-8.php&amp;usg=__ga81rXETmI-PA0LHSBeXDbUcpzo=&amp;h=290&amp;w=280&amp;sz=19&amp;hl=it&amp;start=7&amp;tbnid=E4mtb8dZXFkk5M:&amp;tbnh=115&amp;tbnw=111&amp;prev=/images?q%3DDPI%2Bper%2Ble%2Borecchie%26gbv%3D2%26hl%3Dit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7.jpeg"/><Relationship Id="rId4" Type="http://schemas.openxmlformats.org/officeDocument/2006/relationships/hyperlink" Target="http://images.google.it/imgres?imgurl=http://i70.twenga.com/7/tp/13/22/4796748146060271322.png&amp;imgrefurl=http://www.twenga.it/dir-Salute-Bellezza,Igiene-viso,Cura-delle-orecchie&amp;usg=__5ll80EKPGzabxcDEAZ6wc13883w=&amp;h=100&amp;w=100&amp;sz=4&amp;hl=it&amp;start=34&amp;tbnid=fWeWQ1Xm5oBZQM:&amp;tbnh=82&amp;tbnw=82&amp;prev=/images?q%3Dtappi%2Bdelle%2Borecchie%26gbv%3D2%26ndsp%3D18%26hl%3Dit%26sa%3DN%26start%3D18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11188" y="2783493"/>
            <a:ext cx="7916862" cy="3354765"/>
          </a:xfrm>
          <a:solidFill>
            <a:srgbClr val="FFFF99"/>
          </a:solidFill>
          <a:ln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r>
              <a:rPr lang="it-IT" altLang="it-IT" sz="2400" b="1" dirty="0" smtClean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DALLA SCUOLA UN LAVORO SICURO </a:t>
            </a:r>
            <a:br>
              <a:rPr lang="it-IT" altLang="it-IT" sz="2400" b="1" dirty="0" smtClean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</a:br>
            <a:r>
              <a:rPr lang="it-IT" altLang="it-IT" sz="2400" b="1" dirty="0" smtClean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/>
            </a:r>
            <a:br>
              <a:rPr lang="it-IT" altLang="it-IT" sz="2400" b="1" dirty="0" smtClean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</a:br>
            <a:r>
              <a:rPr lang="it-IT" altLang="it-IT" b="1" dirty="0" smtClean="0">
                <a:latin typeface="Arial" panose="020B0604020202020204" pitchFamily="34" charset="0"/>
              </a:rPr>
              <a:t>”FORMAZIONE SPECIFICA  </a:t>
            </a:r>
            <a:r>
              <a:rPr lang="it-IT" altLang="it-IT" sz="4000" b="1" dirty="0" smtClean="0">
                <a:latin typeface="Arial" panose="020B0604020202020204" pitchFamily="34" charset="0"/>
              </a:rPr>
              <a:t>Salute e Sicurezza </a:t>
            </a:r>
            <a:br>
              <a:rPr lang="it-IT" altLang="it-IT" sz="4000" b="1" dirty="0" smtClean="0">
                <a:latin typeface="Arial" panose="020B0604020202020204" pitchFamily="34" charset="0"/>
              </a:rPr>
            </a:br>
            <a:r>
              <a:rPr lang="it-IT" altLang="it-IT" sz="4000" b="1" dirty="0" smtClean="0">
                <a:latin typeface="Arial" panose="020B0604020202020204" pitchFamily="34" charset="0"/>
              </a:rPr>
              <a:t>nei Luoghi di Lavoro”</a:t>
            </a:r>
            <a:br>
              <a:rPr lang="it-IT" altLang="it-IT" sz="4000" b="1" dirty="0" smtClean="0">
                <a:latin typeface="Arial" panose="020B0604020202020204" pitchFamily="34" charset="0"/>
              </a:rPr>
            </a:br>
            <a:r>
              <a:rPr lang="it-IT" altLang="it-IT" sz="4000" b="1" dirty="0" smtClean="0">
                <a:latin typeface="Arial" panose="020B0604020202020204" pitchFamily="34" charset="0"/>
              </a:rPr>
              <a:t>8 ore</a:t>
            </a:r>
          </a:p>
        </p:txBody>
      </p:sp>
      <p:sp>
        <p:nvSpPr>
          <p:cNvPr id="4099" name="Rectangle 5"/>
          <p:cNvSpPr>
            <a:spLocks noChangeArrowheads="1"/>
          </p:cNvSpPr>
          <p:nvPr/>
        </p:nvSpPr>
        <p:spPr bwMode="auto">
          <a:xfrm>
            <a:off x="1116013" y="1844675"/>
            <a:ext cx="6761162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it-IT" altLang="it-IT" sz="1800" b="0">
                <a:latin typeface="Arial" panose="020B0604020202020204" pitchFamily="34" charset="0"/>
              </a:rPr>
              <a:t>Dipartimenti Sanità Pubblica</a:t>
            </a:r>
          </a:p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it-IT" altLang="it-IT" sz="1800">
                <a:latin typeface="Arial" panose="020B0604020202020204" pitchFamily="34" charset="0"/>
              </a:rPr>
              <a:t>SERVIZI PREVENZIONE SICUREZZA AMBIENTI DI LAVORO</a:t>
            </a:r>
            <a:endParaRPr lang="it-IT" altLang="it-IT" sz="1800"/>
          </a:p>
        </p:txBody>
      </p:sp>
      <p:pic>
        <p:nvPicPr>
          <p:cNvPr id="4100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675" y="284163"/>
            <a:ext cx="5886450" cy="1255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Immagin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843213" cy="189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6376104"/>
      </p:ext>
    </p:ext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620713"/>
            <a:ext cx="7848600" cy="461962"/>
          </a:xfrm>
          <a:solidFill>
            <a:srgbClr val="FFFF99"/>
          </a:solidFill>
          <a:ln>
            <a:solidFill>
              <a:schemeClr val="tx1"/>
            </a:solidFill>
          </a:ln>
          <a:effectLst>
            <a:outerShdw dist="107763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r>
              <a:rPr lang="it-IT" altLang="it-IT" sz="2400" b="1" dirty="0" smtClean="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RUMORE</a:t>
            </a:r>
            <a:endParaRPr lang="it-IT" altLang="it-IT" b="1" dirty="0" smtClean="0">
              <a:latin typeface="Arial" pitchFamily="34" charset="0"/>
            </a:endParaRP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492375"/>
            <a:ext cx="6400800" cy="1766637"/>
          </a:xfrm>
          <a:solidFill>
            <a:srgbClr val="FFCC99"/>
          </a:solidFill>
          <a:effectLst>
            <a:outerShdw dist="107763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r>
              <a:rPr lang="it-IT" altLang="it-IT" b="1" dirty="0" err="1" smtClean="0">
                <a:solidFill>
                  <a:schemeClr val="tx1"/>
                </a:solidFill>
                <a:latin typeface="Arial" pitchFamily="34" charset="0"/>
              </a:rPr>
              <a:t>D.Lgs.</a:t>
            </a:r>
            <a:r>
              <a:rPr lang="it-IT" altLang="it-IT" b="1" dirty="0" smtClean="0">
                <a:solidFill>
                  <a:schemeClr val="tx1"/>
                </a:solidFill>
                <a:latin typeface="Arial" pitchFamily="34" charset="0"/>
              </a:rPr>
              <a:t> 81/08</a:t>
            </a:r>
          </a:p>
          <a:p>
            <a:r>
              <a:rPr lang="it-IT" altLang="it-IT" b="1" dirty="0" smtClean="0">
                <a:solidFill>
                  <a:schemeClr val="tx1"/>
                </a:solidFill>
                <a:latin typeface="Arial" pitchFamily="34" charset="0"/>
              </a:rPr>
              <a:t>TITOLO VIII</a:t>
            </a:r>
          </a:p>
          <a:p>
            <a:r>
              <a:rPr lang="it-IT" altLang="it-IT" b="1" dirty="0" smtClean="0">
                <a:solidFill>
                  <a:schemeClr val="tx1"/>
                </a:solidFill>
                <a:latin typeface="Arial" pitchFamily="34" charset="0"/>
              </a:rPr>
              <a:t>AGENTI FISICI</a:t>
            </a:r>
          </a:p>
        </p:txBody>
      </p:sp>
      <p:sp>
        <p:nvSpPr>
          <p:cNvPr id="4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94750" y="6510338"/>
            <a:ext cx="349250" cy="342900"/>
          </a:xfrm>
          <a:prstGeom prst="actionButtonForwardNex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5" name="AutoShape 17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511925"/>
            <a:ext cx="784225" cy="346075"/>
          </a:xfrm>
          <a:prstGeom prst="actionButtonReturn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6" name="AutoShape 6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62850" y="6510338"/>
            <a:ext cx="368300" cy="342900"/>
          </a:xfrm>
          <a:prstGeom prst="actionButtonBackPrevious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18"/>
          <p:cNvSpPr>
            <a:spLocks noChangeArrowheads="1"/>
          </p:cNvSpPr>
          <p:nvPr/>
        </p:nvSpPr>
        <p:spPr bwMode="auto">
          <a:xfrm>
            <a:off x="373063" y="838200"/>
            <a:ext cx="2614612" cy="400050"/>
          </a:xfrm>
          <a:prstGeom prst="rect">
            <a:avLst/>
          </a:prstGeom>
          <a:solidFill>
            <a:srgbClr val="FFCC99"/>
          </a:solidFill>
          <a:ln w="12700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92075" tIns="46038" rIns="92075" bIns="46038">
            <a:spAutoFit/>
          </a:bodyPr>
          <a:lstStyle/>
          <a:p>
            <a:r>
              <a:rPr lang="it-IT" altLang="it-IT" sz="2000" b="1"/>
              <a:t>RISCHIO RUMORE</a:t>
            </a:r>
          </a:p>
        </p:txBody>
      </p:sp>
      <p:sp>
        <p:nvSpPr>
          <p:cNvPr id="26628" name="Rectangle 12"/>
          <p:cNvSpPr>
            <a:spLocks noChangeArrowheads="1"/>
          </p:cNvSpPr>
          <p:nvPr/>
        </p:nvSpPr>
        <p:spPr bwMode="auto">
          <a:xfrm>
            <a:off x="409575" y="1341438"/>
            <a:ext cx="8208963" cy="877887"/>
          </a:xfrm>
          <a:prstGeom prst="rect">
            <a:avLst/>
          </a:prstGeom>
          <a:gradFill rotWithShape="0">
            <a:gsLst>
              <a:gs pos="0">
                <a:srgbClr val="CCECFF"/>
              </a:gs>
              <a:gs pos="100000">
                <a:srgbClr val="FFFFFF"/>
              </a:gs>
            </a:gsLst>
            <a:lin ang="2700000" scaled="1"/>
          </a:gra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algn="just"/>
            <a:r>
              <a:rPr lang="it-IT" altLang="it-IT" sz="1700" b="1"/>
              <a:t>Per “rumore" si intende qualunque emissione sonora che provochi sull’uomo effetti indesiderabili, disturbanti o dannosi, o che determini un qualsiasi deterioramento qualitativo dell’ambiente.</a:t>
            </a:r>
            <a:endParaRPr lang="en-US" altLang="it-IT" sz="1700" b="1"/>
          </a:p>
        </p:txBody>
      </p:sp>
      <p:pic>
        <p:nvPicPr>
          <p:cNvPr id="26629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5400000">
            <a:off x="5738019" y="2577306"/>
            <a:ext cx="2852738" cy="326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30" name="Rectangle 9"/>
          <p:cNvSpPr txBox="1">
            <a:spLocks noChangeArrowheads="1"/>
          </p:cNvSpPr>
          <p:nvPr/>
        </p:nvSpPr>
        <p:spPr bwMode="auto">
          <a:xfrm>
            <a:off x="373063" y="2565400"/>
            <a:ext cx="4919662" cy="3535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algn="just">
              <a:lnSpc>
                <a:spcPct val="80000"/>
              </a:lnSpc>
              <a:spcBef>
                <a:spcPct val="20000"/>
              </a:spcBef>
            </a:pPr>
            <a:r>
              <a:rPr lang="it-IT" altLang="it-IT" sz="1600" b="1"/>
              <a:t>Il rumore è definito come una sensazione sgradevole rappresentata da un miscuglio di suoni aventi caratteristiche fisiche diverse</a:t>
            </a:r>
            <a:endParaRPr lang="en-US" altLang="it-IT" sz="1600" b="1"/>
          </a:p>
          <a:p>
            <a:pPr algn="just">
              <a:lnSpc>
                <a:spcPct val="80000"/>
              </a:lnSpc>
              <a:spcBef>
                <a:spcPct val="20000"/>
              </a:spcBef>
            </a:pPr>
            <a:endParaRPr lang="it-IT" altLang="it-IT" sz="1600" i="1"/>
          </a:p>
          <a:p>
            <a:pPr algn="just">
              <a:lnSpc>
                <a:spcPct val="80000"/>
              </a:lnSpc>
              <a:spcBef>
                <a:spcPct val="20000"/>
              </a:spcBef>
            </a:pPr>
            <a:r>
              <a:rPr lang="it-IT" altLang="it-IT"/>
              <a:t>Tipo di rumore:</a:t>
            </a:r>
          </a:p>
          <a:p>
            <a:pPr algn="just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it-IT" altLang="it-IT" u="sng"/>
              <a:t>Stabile o continuo</a:t>
            </a:r>
            <a:r>
              <a:rPr lang="it-IT" altLang="it-IT"/>
              <a:t>: se rimane praticamente costante nel tempo. es. compressore</a:t>
            </a:r>
          </a:p>
          <a:p>
            <a:pPr algn="just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it-IT" altLang="it-IT" u="sng"/>
              <a:t>Variabile</a:t>
            </a:r>
            <a:r>
              <a:rPr lang="it-IT" altLang="it-IT"/>
              <a:t>: se cambia molto, in relazione alle discontinuità della lavorazione quando la sua intensità varia nel tempo (macchine a moto alternativo)</a:t>
            </a:r>
          </a:p>
          <a:p>
            <a:pPr algn="just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it-IT" altLang="it-IT" u="sng"/>
              <a:t>Impulsivo</a:t>
            </a:r>
            <a:r>
              <a:rPr lang="it-IT" altLang="it-IT"/>
              <a:t> se è formato da piccoli picchi di elevata intensità: questo rumore è particolarmente pericoloso. Es. sala mungitura</a:t>
            </a:r>
          </a:p>
        </p:txBody>
      </p:sp>
      <p:sp>
        <p:nvSpPr>
          <p:cNvPr id="6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94750" y="6510338"/>
            <a:ext cx="349250" cy="342900"/>
          </a:xfrm>
          <a:prstGeom prst="actionButtonForwardNex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7" name="AutoShape 17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511925"/>
            <a:ext cx="784225" cy="346075"/>
          </a:xfrm>
          <a:prstGeom prst="actionButtonReturn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8" name="AutoShape 6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62850" y="6510338"/>
            <a:ext cx="368300" cy="342900"/>
          </a:xfrm>
          <a:prstGeom prst="actionButtonBackPrevious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7" descr="ANd9GcR_eI-yasUItQhZnVSlYbc3hXuqUQ7vfY0N6wZRNGMx6U9SG78xsGDSW8tL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46813" y="2522538"/>
            <a:ext cx="2736850" cy="1352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2" name="Rectangle 18"/>
          <p:cNvSpPr>
            <a:spLocks noChangeArrowheads="1"/>
          </p:cNvSpPr>
          <p:nvPr/>
        </p:nvSpPr>
        <p:spPr bwMode="auto">
          <a:xfrm>
            <a:off x="373063" y="838200"/>
            <a:ext cx="4343400" cy="400050"/>
          </a:xfrm>
          <a:prstGeom prst="rect">
            <a:avLst/>
          </a:prstGeom>
          <a:solidFill>
            <a:srgbClr val="FFCC99"/>
          </a:solidFill>
          <a:ln w="12700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92075" tIns="46038" rIns="92075" bIns="46038">
            <a:spAutoFit/>
          </a:bodyPr>
          <a:lstStyle/>
          <a:p>
            <a:r>
              <a:rPr lang="it-IT" altLang="it-IT" sz="2000" b="1"/>
              <a:t>MISURAZIONE DEL RUMORE</a:t>
            </a:r>
          </a:p>
        </p:txBody>
      </p:sp>
      <p:sp>
        <p:nvSpPr>
          <p:cNvPr id="27653" name="Rettangolo 1"/>
          <p:cNvSpPr>
            <a:spLocks noChangeArrowheads="1"/>
          </p:cNvSpPr>
          <p:nvPr/>
        </p:nvSpPr>
        <p:spPr bwMode="auto">
          <a:xfrm>
            <a:off x="373063" y="1493838"/>
            <a:ext cx="8383587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it-IT" altLang="it-IT" sz="1600">
                <a:solidFill>
                  <a:srgbClr val="000000"/>
                </a:solidFill>
              </a:rPr>
              <a:t>L’intensità o livello del RUMORE si esprime in decibel (dB), una particolare scala </a:t>
            </a:r>
            <a:r>
              <a:rPr lang="it-IT" altLang="it-IT" sz="1600" b="1">
                <a:solidFill>
                  <a:srgbClr val="000000"/>
                </a:solidFill>
              </a:rPr>
              <a:t>dove un aumento di 3 dB corrisponde un raddoppio di intensità rumorosa</a:t>
            </a:r>
            <a:r>
              <a:rPr lang="it-IT" altLang="it-IT" sz="1600">
                <a:solidFill>
                  <a:srgbClr val="000000"/>
                </a:solidFill>
              </a:rPr>
              <a:t>.</a:t>
            </a:r>
          </a:p>
          <a:p>
            <a:pPr algn="just"/>
            <a:endParaRPr lang="it-IT" altLang="it-IT" sz="1600">
              <a:solidFill>
                <a:srgbClr val="000000"/>
              </a:solidFill>
            </a:endParaRPr>
          </a:p>
          <a:p>
            <a:pPr algn="just"/>
            <a:r>
              <a:rPr lang="it-IT" altLang="it-IT" sz="1600">
                <a:solidFill>
                  <a:srgbClr val="000000"/>
                </a:solidFill>
              </a:rPr>
              <a:t>Es: se si attivano contemporaneamente due macchine che producono 80 dB, il valore risultante avrà una intensità di 83 dB (non 160 dB).</a:t>
            </a:r>
          </a:p>
          <a:p>
            <a:pPr algn="just"/>
            <a:endParaRPr lang="it-IT" altLang="it-IT" sz="1600">
              <a:solidFill>
                <a:srgbClr val="000000"/>
              </a:solidFill>
            </a:endParaRPr>
          </a:p>
          <a:p>
            <a:pPr algn="just"/>
            <a:r>
              <a:rPr lang="it-IT" altLang="it-IT" sz="1600" b="1">
                <a:solidFill>
                  <a:srgbClr val="000000"/>
                </a:solidFill>
              </a:rPr>
              <a:t>Lo strumento utilizzato per misurare il rumore è il FONOMETRO</a:t>
            </a:r>
          </a:p>
        </p:txBody>
      </p:sp>
      <p:sp>
        <p:nvSpPr>
          <p:cNvPr id="27654" name="Rettangolo 2"/>
          <p:cNvSpPr>
            <a:spLocks noChangeArrowheads="1"/>
          </p:cNvSpPr>
          <p:nvPr/>
        </p:nvSpPr>
        <p:spPr bwMode="auto">
          <a:xfrm>
            <a:off x="395288" y="4325938"/>
            <a:ext cx="8361362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altLang="it-IT" sz="1600" b="1">
                <a:solidFill>
                  <a:srgbClr val="000000"/>
                </a:solidFill>
              </a:rPr>
              <a:t>Dopo aver misurato con il fonometro, il livello di rumore delle macchine o delle lavorazioni, si calcola LIVELLO DI ESPOSIZIONE del lavoratore (LEX) che tiene conto anche del tempo di esposizione (giornaliero o settimanale)</a:t>
            </a:r>
          </a:p>
        </p:txBody>
      </p:sp>
      <p:sp>
        <p:nvSpPr>
          <p:cNvPr id="6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94750" y="6510338"/>
            <a:ext cx="349250" cy="342900"/>
          </a:xfrm>
          <a:prstGeom prst="actionButtonForwardNex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7" name="AutoShape 17">
            <a:hlinkClick r:id="rId5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511925"/>
            <a:ext cx="784225" cy="346075"/>
          </a:xfrm>
          <a:prstGeom prst="actionButtonReturn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8" name="AutoShape 6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62850" y="6510338"/>
            <a:ext cx="368300" cy="342900"/>
          </a:xfrm>
          <a:prstGeom prst="actionButtonBackPrevious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18"/>
          <p:cNvSpPr>
            <a:spLocks noChangeArrowheads="1"/>
          </p:cNvSpPr>
          <p:nvPr/>
        </p:nvSpPr>
        <p:spPr bwMode="auto">
          <a:xfrm>
            <a:off x="373063" y="838200"/>
            <a:ext cx="2686050" cy="400050"/>
          </a:xfrm>
          <a:prstGeom prst="rect">
            <a:avLst/>
          </a:prstGeom>
          <a:solidFill>
            <a:srgbClr val="FFCC99"/>
          </a:solidFill>
          <a:ln w="12700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92075" tIns="46038" rIns="92075" bIns="46038">
            <a:spAutoFit/>
          </a:bodyPr>
          <a:lstStyle/>
          <a:p>
            <a:r>
              <a:rPr lang="it-IT" altLang="it-IT" sz="2000" b="1"/>
              <a:t>RISCHIO RUMORE</a:t>
            </a:r>
          </a:p>
        </p:txBody>
      </p:sp>
      <p:graphicFrame>
        <p:nvGraphicFramePr>
          <p:cNvPr id="9" name="Group 33"/>
          <p:cNvGraphicFramePr>
            <a:graphicFrameLocks noGrp="1"/>
          </p:cNvGraphicFramePr>
          <p:nvPr/>
        </p:nvGraphicFramePr>
        <p:xfrm>
          <a:off x="406400" y="1935163"/>
          <a:ext cx="7958138" cy="3725862"/>
        </p:xfrm>
        <a:graphic>
          <a:graphicData uri="http://schemas.openxmlformats.org/drawingml/2006/table">
            <a:tbl>
              <a:tblPr/>
              <a:tblGrid>
                <a:gridCol w="5126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312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576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Effetti da rumore</a:t>
                      </a:r>
                    </a:p>
                  </a:txBody>
                  <a:tcPr marL="91449" marR="91449" marT="45718" marB="4571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+mn-cs"/>
                        </a:rPr>
                        <a:t>Livello rumore (dBA)</a:t>
                      </a:r>
                    </a:p>
                  </a:txBody>
                  <a:tcPr marL="91449" marR="91449" marT="45718" marB="4571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018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Superamento della soglia del dolore, trauma acustico</a:t>
                      </a:r>
                      <a:r>
                        <a:rPr kumimoji="0" lang="it-IT" alt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 </a:t>
                      </a:r>
                    </a:p>
                  </a:txBody>
                  <a:tcPr marL="91449" marR="91449" marT="45718" marB="4571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120-130</a:t>
                      </a:r>
                      <a:r>
                        <a:rPr kumimoji="0" lang="it-IT" altLang="it-IT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 </a:t>
                      </a:r>
                    </a:p>
                  </a:txBody>
                  <a:tcPr marL="91449" marR="91449" marT="45718" marB="4571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018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Aggravamento dei disturbi precedenti e danni uditivi cronici</a:t>
                      </a:r>
                      <a:r>
                        <a:rPr kumimoji="0" lang="it-IT" alt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 </a:t>
                      </a:r>
                    </a:p>
                  </a:txBody>
                  <a:tcPr marL="91449" marR="91449" marT="45718" marB="4571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85-120</a:t>
                      </a:r>
                    </a:p>
                  </a:txBody>
                  <a:tcPr marL="91449" marR="91449" marT="45718" marB="4571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619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Fastidio, irritabilità, cefalea, affaticamento, calo concentrazione</a:t>
                      </a:r>
                      <a:r>
                        <a:rPr kumimoji="0" lang="it-IT" alt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 </a:t>
                      </a:r>
                    </a:p>
                  </a:txBody>
                  <a:tcPr marL="91449" marR="91449" marT="45718" marB="4571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Times New Roman" pitchFamily="18" charset="0"/>
                        </a:rPr>
                        <a:t>70-85</a:t>
                      </a:r>
                    </a:p>
                  </a:txBody>
                  <a:tcPr marL="91449" marR="91449" marT="45718" marB="4571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913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Conversazione difficoltosa, difficoltà nei lavori di precisione e in lavori intellettuali</a:t>
                      </a:r>
                    </a:p>
                  </a:txBody>
                  <a:tcPr marL="91449" marR="91449" marT="45718" marB="4571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55-70</a:t>
                      </a:r>
                      <a:endParaRPr kumimoji="0" lang="it-IT" altLang="it-IT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39933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49" marR="91449" marT="45718" marB="4571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Fastidio nel sonno</a:t>
                      </a:r>
                    </a:p>
                  </a:txBody>
                  <a:tcPr marL="91449" marR="91449" marT="45718" marB="4571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35-55</a:t>
                      </a:r>
                      <a:endParaRPr kumimoji="0" lang="it-IT" altLang="it-IT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39933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49" marR="91449" marT="45718" marB="4571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720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Nessuno</a:t>
                      </a:r>
                      <a:r>
                        <a:rPr kumimoji="0" lang="it-IT" alt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 </a:t>
                      </a:r>
                    </a:p>
                  </a:txBody>
                  <a:tcPr marL="91449" marR="91449" marT="45718" marB="4571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0-35 </a:t>
                      </a:r>
                    </a:p>
                  </a:txBody>
                  <a:tcPr marL="91449" marR="91449" marT="45718" marB="4571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8702" name="AutoShape 33"/>
          <p:cNvSpPr>
            <a:spLocks noChangeArrowheads="1"/>
          </p:cNvSpPr>
          <p:nvPr/>
        </p:nvSpPr>
        <p:spPr bwMode="auto">
          <a:xfrm>
            <a:off x="8532813" y="1773238"/>
            <a:ext cx="419100" cy="1150937"/>
          </a:xfrm>
          <a:prstGeom prst="upArrow">
            <a:avLst>
              <a:gd name="adj1" fmla="val 40000"/>
              <a:gd name="adj2" fmla="val 93435"/>
            </a:avLst>
          </a:prstGeom>
          <a:solidFill>
            <a:srgbClr val="FF000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endParaRPr lang="it-IT" altLang="it-IT">
              <a:solidFill>
                <a:srgbClr val="FFFF00"/>
              </a:solidFill>
            </a:endParaRPr>
          </a:p>
        </p:txBody>
      </p:sp>
      <p:sp>
        <p:nvSpPr>
          <p:cNvPr id="28703" name="AutoShape 33"/>
          <p:cNvSpPr>
            <a:spLocks noChangeArrowheads="1"/>
          </p:cNvSpPr>
          <p:nvPr/>
        </p:nvSpPr>
        <p:spPr bwMode="auto">
          <a:xfrm>
            <a:off x="8532813" y="2708275"/>
            <a:ext cx="419100" cy="1441450"/>
          </a:xfrm>
          <a:prstGeom prst="upArrow">
            <a:avLst>
              <a:gd name="adj1" fmla="val 40000"/>
              <a:gd name="adj2" fmla="val 93612"/>
            </a:avLst>
          </a:prstGeom>
          <a:solidFill>
            <a:srgbClr val="FFFF0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endParaRPr lang="it-IT" altLang="it-IT">
              <a:solidFill>
                <a:srgbClr val="FFFF00"/>
              </a:solidFill>
            </a:endParaRPr>
          </a:p>
        </p:txBody>
      </p:sp>
      <p:sp>
        <p:nvSpPr>
          <p:cNvPr id="28704" name="AutoShape 33"/>
          <p:cNvSpPr>
            <a:spLocks noChangeArrowheads="1"/>
          </p:cNvSpPr>
          <p:nvPr/>
        </p:nvSpPr>
        <p:spPr bwMode="auto">
          <a:xfrm>
            <a:off x="8532813" y="3933825"/>
            <a:ext cx="419100" cy="1727200"/>
          </a:xfrm>
          <a:prstGeom prst="upArrow">
            <a:avLst>
              <a:gd name="adj1" fmla="val 40000"/>
              <a:gd name="adj2" fmla="val 93471"/>
            </a:avLst>
          </a:prstGeom>
          <a:solidFill>
            <a:srgbClr val="00CC0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endParaRPr lang="it-IT" altLang="it-IT">
              <a:solidFill>
                <a:srgbClr val="FFFF00"/>
              </a:solidFill>
            </a:endParaRPr>
          </a:p>
        </p:txBody>
      </p:sp>
      <p:sp>
        <p:nvSpPr>
          <p:cNvPr id="7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94750" y="6510338"/>
            <a:ext cx="349250" cy="342900"/>
          </a:xfrm>
          <a:prstGeom prst="actionButtonForwardNex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8" name="AutoShape 17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511925"/>
            <a:ext cx="784225" cy="346075"/>
          </a:xfrm>
          <a:prstGeom prst="actionButtonReturn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10" name="AutoShape 6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62850" y="6510338"/>
            <a:ext cx="368300" cy="342900"/>
          </a:xfrm>
          <a:prstGeom prst="actionButtonBackPrevious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18"/>
          <p:cNvSpPr>
            <a:spLocks noChangeArrowheads="1"/>
          </p:cNvSpPr>
          <p:nvPr/>
        </p:nvSpPr>
        <p:spPr bwMode="auto">
          <a:xfrm>
            <a:off x="373063" y="838200"/>
            <a:ext cx="4343400" cy="400050"/>
          </a:xfrm>
          <a:prstGeom prst="rect">
            <a:avLst/>
          </a:prstGeom>
          <a:solidFill>
            <a:srgbClr val="FFCC99"/>
          </a:solidFill>
          <a:ln w="12700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92075" tIns="46038" rIns="92075" bIns="46038">
            <a:spAutoFit/>
          </a:bodyPr>
          <a:lstStyle/>
          <a:p>
            <a:r>
              <a:rPr lang="it-IT" altLang="it-IT" sz="2000" b="1"/>
              <a:t>MALATTIA DA RUMORE</a:t>
            </a:r>
          </a:p>
        </p:txBody>
      </p:sp>
      <p:sp>
        <p:nvSpPr>
          <p:cNvPr id="29700" name="Rectangle 12"/>
          <p:cNvSpPr>
            <a:spLocks noChangeArrowheads="1"/>
          </p:cNvSpPr>
          <p:nvPr/>
        </p:nvSpPr>
        <p:spPr bwMode="auto">
          <a:xfrm>
            <a:off x="373063" y="1287463"/>
            <a:ext cx="8208962" cy="2185987"/>
          </a:xfrm>
          <a:prstGeom prst="rect">
            <a:avLst/>
          </a:prstGeom>
          <a:gradFill rotWithShape="0">
            <a:gsLst>
              <a:gs pos="0">
                <a:srgbClr val="CCECFF"/>
              </a:gs>
              <a:gs pos="100000">
                <a:srgbClr val="FFFFFF"/>
              </a:gs>
            </a:gsLst>
            <a:lin ang="2700000" scaled="1"/>
          </a:gra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algn="ctr" eaLnBrk="0" hangingPunct="0"/>
            <a:r>
              <a:rPr lang="it-IT" altLang="it-IT" sz="1700" b="1"/>
              <a:t>Essere esposti a rumori elevati provoca una diminuzione dell’udito detta IPOACUSIA</a:t>
            </a:r>
          </a:p>
          <a:p>
            <a:pPr algn="ctr" eaLnBrk="0" hangingPunct="0"/>
            <a:endParaRPr lang="it-IT" altLang="it-IT" sz="1700" b="1"/>
          </a:p>
          <a:p>
            <a:pPr algn="ctr" eaLnBrk="0" hangingPunct="0"/>
            <a:r>
              <a:rPr lang="it-IT" altLang="it-IT" sz="1700" b="1"/>
              <a:t>ATTENZIONE ! </a:t>
            </a:r>
          </a:p>
          <a:p>
            <a:pPr algn="ctr" eaLnBrk="0" hangingPunct="0"/>
            <a:r>
              <a:rPr lang="it-IT" altLang="it-IT" sz="1700" b="1"/>
              <a:t>LA SORDITA’ E’ UNA MALATTIA IRREVERSIBILE</a:t>
            </a:r>
          </a:p>
          <a:p>
            <a:pPr algn="ctr" eaLnBrk="0" hangingPunct="0"/>
            <a:endParaRPr lang="it-IT" altLang="it-IT" sz="1700" b="1"/>
          </a:p>
          <a:p>
            <a:pPr algn="ctr" eaLnBrk="0" hangingPunct="0"/>
            <a:r>
              <a:rPr lang="it-IT" altLang="it-IT" sz="1700" b="1"/>
              <a:t>Anche rumori di media intensità causano disturbi all’organismo</a:t>
            </a:r>
          </a:p>
          <a:p>
            <a:pPr algn="ctr" eaLnBrk="0" hangingPunct="0"/>
            <a:r>
              <a:rPr lang="it-IT" altLang="it-IT" sz="1700" b="1"/>
              <a:t> (gastrite, mal di testa, cattivo umore)</a:t>
            </a:r>
          </a:p>
        </p:txBody>
      </p:sp>
      <p:sp>
        <p:nvSpPr>
          <p:cNvPr id="29701" name="Rettangolo 1"/>
          <p:cNvSpPr>
            <a:spLocks noChangeArrowheads="1"/>
          </p:cNvSpPr>
          <p:nvPr/>
        </p:nvSpPr>
        <p:spPr bwMode="auto">
          <a:xfrm>
            <a:off x="2843213" y="3929063"/>
            <a:ext cx="5689600" cy="22098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defRPr/>
            </a:pPr>
            <a:r>
              <a:rPr lang="it-IT" altLang="it-IT" sz="1700" b="1" dirty="0"/>
              <a:t>LAVORAZIONI RUMOROSE:</a:t>
            </a:r>
          </a:p>
          <a:p>
            <a:pPr>
              <a:lnSpc>
                <a:spcPct val="80000"/>
              </a:lnSpc>
              <a:defRPr/>
            </a:pPr>
            <a:endParaRPr lang="it-IT" altLang="it-IT" sz="1050" b="1" dirty="0"/>
          </a:p>
          <a:p>
            <a:pPr>
              <a:buFont typeface="Arial" pitchFamily="34" charset="0"/>
              <a:buChar char="•"/>
              <a:defRPr/>
            </a:pPr>
            <a:r>
              <a:rPr lang="it-IT" altLang="it-IT" sz="1700" b="1" dirty="0"/>
              <a:t> uso utensili manuali (trapano, smerigliatrice ...)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it-IT" altLang="it-IT" sz="1700" b="1" dirty="0"/>
              <a:t> lavorazione del legno (toupie, cartatrici, seghe ...)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it-IT" altLang="it-IT" sz="1700" b="1" dirty="0"/>
              <a:t> uso macchine da stampa (off set – fustellatrici ...)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it-IT" altLang="it-IT" sz="1700" b="1" dirty="0"/>
              <a:t> lavorazione a freddo dei metalli (troncatrici, torni...)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it-IT" altLang="it-IT" sz="1700" b="1" dirty="0"/>
              <a:t> uso aria compressa e compressori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it-IT" altLang="it-IT" sz="1700" b="1" dirty="0"/>
              <a:t> ecc...</a:t>
            </a:r>
          </a:p>
          <a:p>
            <a:pPr>
              <a:lnSpc>
                <a:spcPct val="80000"/>
              </a:lnSpc>
              <a:defRPr/>
            </a:pPr>
            <a:endParaRPr lang="it-IT" altLang="it-IT" sz="1700" b="1" dirty="0"/>
          </a:p>
        </p:txBody>
      </p:sp>
      <p:pic>
        <p:nvPicPr>
          <p:cNvPr id="29702" name="Picture 2"/>
          <p:cNvPicPr>
            <a:picLocks noChangeAspect="1" noChangeArrowheads="1"/>
          </p:cNvPicPr>
          <p:nvPr/>
        </p:nvPicPr>
        <p:blipFill>
          <a:blip r:embed="rId3"/>
          <a:srcRect r="66377"/>
          <a:stretch>
            <a:fillRect/>
          </a:stretch>
        </p:blipFill>
        <p:spPr bwMode="auto">
          <a:xfrm>
            <a:off x="971550" y="4221163"/>
            <a:ext cx="132715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94750" y="6510338"/>
            <a:ext cx="349250" cy="342900"/>
          </a:xfrm>
          <a:prstGeom prst="actionButtonForwardNex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7" name="AutoShape 17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511925"/>
            <a:ext cx="784225" cy="346075"/>
          </a:xfrm>
          <a:prstGeom prst="actionButtonReturn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8" name="AutoShape 6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62850" y="6510338"/>
            <a:ext cx="368300" cy="342900"/>
          </a:xfrm>
          <a:prstGeom prst="actionButtonBackPrevious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18"/>
          <p:cNvSpPr>
            <a:spLocks noChangeArrowheads="1"/>
          </p:cNvSpPr>
          <p:nvPr/>
        </p:nvSpPr>
        <p:spPr bwMode="auto">
          <a:xfrm>
            <a:off x="373063" y="838200"/>
            <a:ext cx="6575425" cy="400050"/>
          </a:xfrm>
          <a:prstGeom prst="rect">
            <a:avLst/>
          </a:prstGeom>
          <a:solidFill>
            <a:srgbClr val="FFCC99"/>
          </a:solidFill>
          <a:ln w="12700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92075" tIns="46038" rIns="92075" bIns="46038">
            <a:spAutoFit/>
          </a:bodyPr>
          <a:lstStyle/>
          <a:p>
            <a:r>
              <a:rPr lang="it-IT" altLang="it-IT" sz="2000" b="1"/>
              <a:t>MACCHINE ED ATTREZZI RUMOROSI</a:t>
            </a:r>
          </a:p>
        </p:txBody>
      </p:sp>
      <p:graphicFrame>
        <p:nvGraphicFramePr>
          <p:cNvPr id="9" name="Tabella 8"/>
          <p:cNvGraphicFramePr>
            <a:graphicFrameLocks noGrp="1"/>
          </p:cNvGraphicFramePr>
          <p:nvPr/>
        </p:nvGraphicFramePr>
        <p:xfrm>
          <a:off x="1547813" y="1924050"/>
          <a:ext cx="5976937" cy="2944816"/>
        </p:xfrm>
        <a:graphic>
          <a:graphicData uri="http://schemas.openxmlformats.org/drawingml/2006/table">
            <a:tbl>
              <a:tblPr bandRow="1"/>
              <a:tblGrid>
                <a:gridCol w="3213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630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06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400" b="1" dirty="0">
                          <a:latin typeface="Calibri"/>
                          <a:ea typeface="Calibri"/>
                          <a:cs typeface="Times New Roman"/>
                        </a:rPr>
                        <a:t>Attrezzatura</a:t>
                      </a:r>
                    </a:p>
                  </a:txBody>
                  <a:tcPr marL="68583" marR="6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400" b="1" dirty="0">
                          <a:latin typeface="Calibri"/>
                          <a:ea typeface="Calibri"/>
                          <a:cs typeface="Times New Roman"/>
                        </a:rPr>
                        <a:t>Rumore (dBA)</a:t>
                      </a:r>
                    </a:p>
                  </a:txBody>
                  <a:tcPr marL="68583" marR="6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068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400" b="1" dirty="0">
                          <a:latin typeface="Calibri"/>
                          <a:ea typeface="Calibri"/>
                          <a:cs typeface="Times New Roman"/>
                        </a:rPr>
                        <a:t>Aspirapolvere </a:t>
                      </a:r>
                    </a:p>
                  </a:txBody>
                  <a:tcPr marL="68583" marR="6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400" b="1" dirty="0">
                          <a:latin typeface="Calibri"/>
                          <a:ea typeface="Calibri"/>
                          <a:cs typeface="Times New Roman"/>
                        </a:rPr>
                        <a:t>84</a:t>
                      </a:r>
                    </a:p>
                  </a:txBody>
                  <a:tcPr marL="68583" marR="6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068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400" b="1" dirty="0">
                          <a:latin typeface="Calibri"/>
                          <a:ea typeface="Calibri"/>
                          <a:cs typeface="Times New Roman"/>
                        </a:rPr>
                        <a:t>Flessibile </a:t>
                      </a:r>
                    </a:p>
                  </a:txBody>
                  <a:tcPr marL="68583" marR="6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400" b="1" dirty="0">
                          <a:latin typeface="Calibri"/>
                          <a:ea typeface="Calibri"/>
                          <a:cs typeface="Times New Roman"/>
                        </a:rPr>
                        <a:t>89 - 103</a:t>
                      </a:r>
                    </a:p>
                  </a:txBody>
                  <a:tcPr marL="68583" marR="6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068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400" b="1">
                          <a:latin typeface="Calibri"/>
                          <a:ea typeface="Calibri"/>
                          <a:cs typeface="Times New Roman"/>
                        </a:rPr>
                        <a:t>Martello pneumatico</a:t>
                      </a:r>
                    </a:p>
                  </a:txBody>
                  <a:tcPr marL="68583" marR="6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400" b="1" dirty="0">
                          <a:latin typeface="Calibri"/>
                          <a:ea typeface="Calibri"/>
                          <a:cs typeface="Times New Roman"/>
                        </a:rPr>
                        <a:t>80 - 102</a:t>
                      </a:r>
                    </a:p>
                  </a:txBody>
                  <a:tcPr marL="68583" marR="6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068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400" b="1">
                          <a:latin typeface="Calibri"/>
                          <a:ea typeface="Calibri"/>
                          <a:cs typeface="Times New Roman"/>
                        </a:rPr>
                        <a:t>Sega circolare</a:t>
                      </a:r>
                    </a:p>
                  </a:txBody>
                  <a:tcPr marL="68583" marR="6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400" b="1" dirty="0">
                          <a:latin typeface="Calibri"/>
                          <a:ea typeface="Calibri"/>
                          <a:cs typeface="Times New Roman"/>
                        </a:rPr>
                        <a:t>90 - 97</a:t>
                      </a:r>
                    </a:p>
                  </a:txBody>
                  <a:tcPr marL="68583" marR="6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068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400" b="1">
                          <a:latin typeface="Calibri"/>
                          <a:ea typeface="Calibri"/>
                          <a:cs typeface="Times New Roman"/>
                        </a:rPr>
                        <a:t>Trapano </a:t>
                      </a:r>
                    </a:p>
                  </a:txBody>
                  <a:tcPr marL="68583" marR="6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400" b="1" dirty="0">
                          <a:latin typeface="Calibri"/>
                          <a:ea typeface="Calibri"/>
                          <a:cs typeface="Times New Roman"/>
                        </a:rPr>
                        <a:t>85 – 92</a:t>
                      </a:r>
                    </a:p>
                  </a:txBody>
                  <a:tcPr marL="68583" marR="6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068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400" b="1" dirty="0">
                          <a:latin typeface="Calibri"/>
                          <a:ea typeface="Calibri"/>
                          <a:cs typeface="Times New Roman"/>
                        </a:rPr>
                        <a:t>Motosega </a:t>
                      </a:r>
                    </a:p>
                  </a:txBody>
                  <a:tcPr marL="68583" marR="6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400" b="1" dirty="0">
                          <a:latin typeface="Calibri"/>
                          <a:ea typeface="Calibri"/>
                          <a:cs typeface="Times New Roman"/>
                        </a:rPr>
                        <a:t>98</a:t>
                      </a:r>
                    </a:p>
                  </a:txBody>
                  <a:tcPr marL="68583" marR="6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0750" name="CasellaDiTesto 9"/>
          <p:cNvSpPr txBox="1">
            <a:spLocks noChangeArrowheads="1"/>
          </p:cNvSpPr>
          <p:nvPr/>
        </p:nvSpPr>
        <p:spPr bwMode="auto">
          <a:xfrm>
            <a:off x="395288" y="5589588"/>
            <a:ext cx="742791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altLang="it-IT" sz="1400" i="1"/>
              <a:t>I dati sono tratti dalla pubblicazione INAIL “Abbassiamo il rumore nei cantieri edili” edizione 2015</a:t>
            </a:r>
          </a:p>
        </p:txBody>
      </p:sp>
      <p:sp>
        <p:nvSpPr>
          <p:cNvPr id="5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94750" y="6510338"/>
            <a:ext cx="349250" cy="342900"/>
          </a:xfrm>
          <a:prstGeom prst="actionButtonForwardNex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6" name="AutoShape 17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511925"/>
            <a:ext cx="784225" cy="346075"/>
          </a:xfrm>
          <a:prstGeom prst="actionButtonReturn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7" name="AutoShape 6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62850" y="6510338"/>
            <a:ext cx="368300" cy="342900"/>
          </a:xfrm>
          <a:prstGeom prst="actionButtonBackPrevious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18"/>
          <p:cNvSpPr>
            <a:spLocks noChangeArrowheads="1"/>
          </p:cNvSpPr>
          <p:nvPr/>
        </p:nvSpPr>
        <p:spPr bwMode="auto">
          <a:xfrm>
            <a:off x="373063" y="725488"/>
            <a:ext cx="4343400" cy="400050"/>
          </a:xfrm>
          <a:prstGeom prst="rect">
            <a:avLst/>
          </a:prstGeom>
          <a:solidFill>
            <a:srgbClr val="FFCC99"/>
          </a:solidFill>
          <a:ln w="12700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92075" tIns="46038" rIns="92075" bIns="46038">
            <a:spAutoFit/>
          </a:bodyPr>
          <a:lstStyle/>
          <a:p>
            <a:r>
              <a:rPr lang="it-IT" altLang="it-IT" sz="2000" b="1"/>
              <a:t>LIMITI RUMORE</a:t>
            </a:r>
          </a:p>
        </p:txBody>
      </p:sp>
      <p:graphicFrame>
        <p:nvGraphicFramePr>
          <p:cNvPr id="11" name="Group 18"/>
          <p:cNvGraphicFramePr>
            <a:graphicFrameLocks noGrp="1"/>
          </p:cNvGraphicFramePr>
          <p:nvPr>
            <p:ph idx="4294967295"/>
          </p:nvPr>
        </p:nvGraphicFramePr>
        <p:xfrm>
          <a:off x="395288" y="1268413"/>
          <a:ext cx="8302625" cy="4968875"/>
        </p:xfrm>
        <a:graphic>
          <a:graphicData uri="http://schemas.openxmlformats.org/drawingml/2006/table">
            <a:tbl>
              <a:tblPr/>
              <a:tblGrid>
                <a:gridCol w="25425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720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880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577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Limiti</a:t>
                      </a:r>
                      <a:endParaRPr kumimoji="0" lang="it-IT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2" marR="91432" marT="45719" marB="45719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valori</a:t>
                      </a:r>
                    </a:p>
                  </a:txBody>
                  <a:tcPr marL="91432" marR="91432"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Adempimenti</a:t>
                      </a:r>
                      <a:endParaRPr kumimoji="0" lang="it-IT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2" marR="91432"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594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Valore limite di esposizione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0" i="0" u="sng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Lex</a:t>
                      </a:r>
                      <a:r>
                        <a:rPr kumimoji="0" lang="it-IT" sz="1600" b="0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, 8h = 87 </a:t>
                      </a:r>
                      <a:r>
                        <a:rPr kumimoji="0" lang="it-IT" sz="1600" b="0" i="0" u="sng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dB</a:t>
                      </a:r>
                      <a:r>
                        <a:rPr kumimoji="0" lang="it-IT" sz="1600" b="0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(A)</a:t>
                      </a:r>
                      <a:endParaRPr kumimoji="0" lang="it-IT" sz="1600" b="0" i="0" u="sng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2" marR="91432" marT="45719" marB="45719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87 </a:t>
                      </a:r>
                      <a:r>
                        <a:rPr kumimoji="0" lang="it-IT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dB</a:t>
                      </a:r>
                      <a:r>
                        <a:rPr kumimoji="0" lang="it-IT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(A) o superiori</a:t>
                      </a:r>
                      <a:endParaRPr kumimoji="0" lang="it-IT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2" marR="91432"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Valore che non deve essere mai superato.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In caso di superamento: indagine sulle cause del superamento e revisione delle misure di prevenzione</a:t>
                      </a:r>
                    </a:p>
                  </a:txBody>
                  <a:tcPr marL="91432" marR="91432"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6440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Valore superiore di azione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0" i="0" u="sng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Lex</a:t>
                      </a:r>
                      <a:r>
                        <a:rPr kumimoji="0" lang="it-IT" sz="1600" b="0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, 8h </a:t>
                      </a:r>
                      <a:r>
                        <a:rPr kumimoji="0" lang="it-IT" sz="1600" b="0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≤ 85 </a:t>
                      </a:r>
                      <a:r>
                        <a:rPr kumimoji="0" lang="it-IT" sz="1600" b="0" i="0" u="sng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dB</a:t>
                      </a:r>
                      <a:r>
                        <a:rPr kumimoji="0" lang="it-IT" sz="1600" b="0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(A)</a:t>
                      </a:r>
                    </a:p>
                  </a:txBody>
                  <a:tcPr marL="91432" marR="91432" marT="45719" marB="45719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Da 85 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 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87 </a:t>
                      </a:r>
                      <a:r>
                        <a:rPr kumimoji="0" lang="it-IT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dB</a:t>
                      </a:r>
                      <a:r>
                        <a:rPr kumimoji="0" lang="it-IT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(A)</a:t>
                      </a:r>
                      <a:endParaRPr kumimoji="0" lang="it-IT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2" marR="91432"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Sorveglianza sanitaria obbligatoria.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Obbligo dell’uso dei DPI udito.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Programma per la riduzione della esposizione</a:t>
                      </a:r>
                    </a:p>
                  </a:txBody>
                  <a:tcPr marL="91432" marR="91432"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131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Valore inferiore di azione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0" i="0" u="sng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Lex</a:t>
                      </a:r>
                      <a:r>
                        <a:rPr kumimoji="0" lang="it-IT" sz="1600" b="0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, 8h </a:t>
                      </a:r>
                      <a:r>
                        <a:rPr kumimoji="0" lang="it-IT" sz="1600" b="0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= 80 </a:t>
                      </a:r>
                      <a:r>
                        <a:rPr kumimoji="0" lang="it-IT" sz="1600" b="0" i="0" u="sng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dB</a:t>
                      </a:r>
                      <a:r>
                        <a:rPr kumimoji="0" lang="it-IT" sz="1600" b="0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(A)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2" marR="91432" marT="45719" marB="45719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Da 80 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 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85 </a:t>
                      </a:r>
                      <a:r>
                        <a:rPr kumimoji="0" lang="it-IT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dB</a:t>
                      </a:r>
                      <a:r>
                        <a:rPr kumimoji="0" lang="it-IT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(A)</a:t>
                      </a:r>
                      <a:endParaRPr kumimoji="0" lang="it-IT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marL="91432" marR="91432"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Formazione e informazione specifica sul rumore, fornitura dei DPI, controllo sanitario a richiesta dei lavoratori, </a:t>
                      </a:r>
                    </a:p>
                  </a:txBody>
                  <a:tcPr marL="91432" marR="91432"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6603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2" marR="91432" marT="45719" marB="45719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Fino a 80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dB</a:t>
                      </a:r>
                      <a:r>
                        <a:rPr kumimoji="0" lang="it-IT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(A)</a:t>
                      </a:r>
                      <a:endParaRPr kumimoji="0" lang="it-IT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2" marR="91432"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Scelta di attrezzature meno rumorose e manutenzione continua, Valutazione dei rischi, Formazione generale sui rischi</a:t>
                      </a:r>
                    </a:p>
                  </a:txBody>
                  <a:tcPr marL="91432" marR="91432" marT="45719" marB="4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1774" name="Freccia in su 7"/>
          <p:cNvSpPr>
            <a:spLocks noChangeArrowheads="1"/>
          </p:cNvSpPr>
          <p:nvPr/>
        </p:nvSpPr>
        <p:spPr bwMode="auto">
          <a:xfrm>
            <a:off x="3203575" y="1844675"/>
            <a:ext cx="431800" cy="936625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lIns="92075" tIns="46038" rIns="92075" bIns="46038"/>
          <a:lstStyle/>
          <a:p>
            <a:pPr algn="ctr" eaLnBrk="0" hangingPunct="0"/>
            <a:endParaRPr lang="it-IT" altLang="it-IT" sz="1200" b="1"/>
          </a:p>
        </p:txBody>
      </p:sp>
      <p:sp>
        <p:nvSpPr>
          <p:cNvPr id="31775" name="Freccia bidirezionale verticale 8"/>
          <p:cNvSpPr>
            <a:spLocks noChangeArrowheads="1"/>
          </p:cNvSpPr>
          <p:nvPr/>
        </p:nvSpPr>
        <p:spPr bwMode="auto">
          <a:xfrm>
            <a:off x="3203575" y="3213100"/>
            <a:ext cx="431800" cy="792163"/>
          </a:xfrm>
          <a:prstGeom prst="upDownArrow">
            <a:avLst>
              <a:gd name="adj1" fmla="val 50000"/>
              <a:gd name="adj2" fmla="val 50000"/>
            </a:avLst>
          </a:prstGeom>
          <a:solidFill>
            <a:srgbClr val="FF6600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lIns="92075" tIns="46038" rIns="92075" bIns="46038"/>
          <a:lstStyle/>
          <a:p>
            <a:pPr algn="ctr" eaLnBrk="0" hangingPunct="0"/>
            <a:endParaRPr lang="it-IT" altLang="it-IT" sz="1200" b="1"/>
          </a:p>
        </p:txBody>
      </p:sp>
      <p:sp>
        <p:nvSpPr>
          <p:cNvPr id="31776" name="Freccia in su 9"/>
          <p:cNvSpPr>
            <a:spLocks noChangeArrowheads="1"/>
          </p:cNvSpPr>
          <p:nvPr/>
        </p:nvSpPr>
        <p:spPr bwMode="auto">
          <a:xfrm>
            <a:off x="3203575" y="5445125"/>
            <a:ext cx="431800" cy="647700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92D050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lIns="92075" tIns="46038" rIns="92075" bIns="46038"/>
          <a:lstStyle/>
          <a:p>
            <a:pPr algn="ctr" eaLnBrk="0" hangingPunct="0"/>
            <a:endParaRPr lang="it-IT" altLang="it-IT" sz="1200" b="1"/>
          </a:p>
        </p:txBody>
      </p:sp>
      <p:sp>
        <p:nvSpPr>
          <p:cNvPr id="31777" name="Freccia bidirezionale verticale 11"/>
          <p:cNvSpPr>
            <a:spLocks noChangeArrowheads="1"/>
          </p:cNvSpPr>
          <p:nvPr/>
        </p:nvSpPr>
        <p:spPr bwMode="auto">
          <a:xfrm>
            <a:off x="3203575" y="4365625"/>
            <a:ext cx="431800" cy="792163"/>
          </a:xfrm>
          <a:prstGeom prst="upDownArrow">
            <a:avLst>
              <a:gd name="adj1" fmla="val 50000"/>
              <a:gd name="adj2" fmla="val 50000"/>
            </a:avLst>
          </a:prstGeom>
          <a:solidFill>
            <a:srgbClr val="FFFF00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lIns="92075" tIns="46038" rIns="92075" bIns="46038"/>
          <a:lstStyle/>
          <a:p>
            <a:pPr algn="ctr" eaLnBrk="0" hangingPunct="0"/>
            <a:endParaRPr lang="it-IT" altLang="it-IT" sz="1200" b="1"/>
          </a:p>
        </p:txBody>
      </p:sp>
      <p:sp>
        <p:nvSpPr>
          <p:cNvPr id="8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94750" y="6510338"/>
            <a:ext cx="349250" cy="342900"/>
          </a:xfrm>
          <a:prstGeom prst="actionButtonForwardNex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9" name="AutoShape 17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511925"/>
            <a:ext cx="784225" cy="346075"/>
          </a:xfrm>
          <a:prstGeom prst="actionButtonReturn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10" name="AutoShape 6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62850" y="6510338"/>
            <a:ext cx="368300" cy="342900"/>
          </a:xfrm>
          <a:prstGeom prst="actionButtonBackPrevious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8" descr="http://tbn1.google.com/images?q=tbn:E4mtb8dZXFkk5M:http://212.97.48.251/dpi/images/fotoN.JP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70700" y="5732463"/>
            <a:ext cx="784225" cy="84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2340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576263" y="2420938"/>
            <a:ext cx="7524750" cy="1871662"/>
          </a:xfrm>
          <a:ln>
            <a:solidFill>
              <a:srgbClr val="00B050"/>
            </a:solidFill>
          </a:ln>
        </p:spPr>
        <p:txBody>
          <a:bodyPr>
            <a:normAutofit lnSpcReduction="10000"/>
          </a:bodyPr>
          <a:lstStyle/>
          <a:p>
            <a:pPr marL="0" indent="0" algn="just" eaLnBrk="1" hangingPunct="1">
              <a:buFontTx/>
              <a:buNone/>
              <a:defRPr/>
            </a:pPr>
            <a:r>
              <a:rPr lang="it-IT" altLang="it-IT" sz="1700" b="1" dirty="0" smtClean="0">
                <a:latin typeface="Arial" pitchFamily="34" charset="0"/>
                <a:cs typeface="Arial" pitchFamily="34" charset="0"/>
              </a:rPr>
              <a:t>1. Riduzione del rumore alla sorgente</a:t>
            </a:r>
          </a:p>
          <a:p>
            <a:pPr algn="just" eaLnBrk="1" hangingPunct="1">
              <a:defRPr/>
            </a:pPr>
            <a:r>
              <a:rPr lang="it-IT" altLang="it-IT" sz="1700" dirty="0" smtClean="0">
                <a:latin typeface="Arial" pitchFamily="34" charset="0"/>
                <a:cs typeface="Arial" pitchFamily="34" charset="0"/>
              </a:rPr>
              <a:t>Ridurre la concentrazione di macchine nei locali</a:t>
            </a:r>
          </a:p>
          <a:p>
            <a:pPr algn="just" eaLnBrk="1" hangingPunct="1">
              <a:defRPr/>
            </a:pPr>
            <a:r>
              <a:rPr lang="it-IT" altLang="it-IT" sz="1700" dirty="0" smtClean="0">
                <a:latin typeface="Arial" pitchFamily="34" charset="0"/>
                <a:cs typeface="Arial" pitchFamily="34" charset="0"/>
              </a:rPr>
              <a:t>Ridurre la velocità di lavorazione delle macchine</a:t>
            </a:r>
          </a:p>
          <a:p>
            <a:pPr algn="just" eaLnBrk="1" hangingPunct="1">
              <a:defRPr/>
            </a:pPr>
            <a:r>
              <a:rPr lang="it-IT" altLang="it-IT" sz="1700" dirty="0" smtClean="0">
                <a:latin typeface="Arial" pitchFamily="34" charset="0"/>
                <a:cs typeface="Arial" pitchFamily="34" charset="0"/>
              </a:rPr>
              <a:t>Usare silenziatori sugli scarichi di aria compressa</a:t>
            </a:r>
          </a:p>
          <a:p>
            <a:pPr algn="just" eaLnBrk="1" hangingPunct="1">
              <a:defRPr/>
            </a:pPr>
            <a:r>
              <a:rPr lang="it-IT" altLang="it-IT" sz="1700" dirty="0" smtClean="0">
                <a:latin typeface="Arial" pitchFamily="34" charset="0"/>
                <a:cs typeface="Arial" pitchFamily="34" charset="0"/>
              </a:rPr>
              <a:t>Posizionare le macchine su appoggi antivibranti</a:t>
            </a:r>
          </a:p>
          <a:p>
            <a:pPr algn="just" eaLnBrk="1" hangingPunct="1">
              <a:defRPr/>
            </a:pPr>
            <a:r>
              <a:rPr lang="it-IT" altLang="it-IT" sz="1700" dirty="0" smtClean="0">
                <a:latin typeface="Arial" pitchFamily="34" charset="0"/>
                <a:cs typeface="Arial" pitchFamily="34" charset="0"/>
              </a:rPr>
              <a:t>Effettuare manutenzione regolare (es. sostituire le parti usurate)</a:t>
            </a:r>
          </a:p>
        </p:txBody>
      </p:sp>
      <p:sp>
        <p:nvSpPr>
          <p:cNvPr id="32772" name="Rectangle 4"/>
          <p:cNvSpPr txBox="1">
            <a:spLocks noChangeArrowheads="1"/>
          </p:cNvSpPr>
          <p:nvPr/>
        </p:nvSpPr>
        <p:spPr bwMode="auto">
          <a:xfrm>
            <a:off x="304800" y="120650"/>
            <a:ext cx="8382000" cy="463550"/>
          </a:xfrm>
          <a:prstGeom prst="rect">
            <a:avLst/>
          </a:prstGeom>
          <a:solidFill>
            <a:srgbClr val="FFFF99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algn="ctr" eaLnBrk="0" hangingPunct="0"/>
            <a:r>
              <a:rPr lang="it-IT" altLang="it-IT" sz="2400" b="1" smtClean="0"/>
              <a:t>RUMORE</a:t>
            </a:r>
            <a:endParaRPr lang="it-IT" altLang="it-IT" sz="2400" b="1" dirty="0"/>
          </a:p>
        </p:txBody>
      </p:sp>
      <p:sp>
        <p:nvSpPr>
          <p:cNvPr id="32773" name="Rectangle 18"/>
          <p:cNvSpPr>
            <a:spLocks noChangeArrowheads="1"/>
          </p:cNvSpPr>
          <p:nvPr/>
        </p:nvSpPr>
        <p:spPr bwMode="auto">
          <a:xfrm>
            <a:off x="373063" y="765175"/>
            <a:ext cx="6575425" cy="400050"/>
          </a:xfrm>
          <a:prstGeom prst="rect">
            <a:avLst/>
          </a:prstGeom>
          <a:solidFill>
            <a:srgbClr val="FFCC99"/>
          </a:soli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92075" tIns="46038" rIns="92075" bIns="46038">
            <a:spAutoFit/>
          </a:bodyPr>
          <a:lstStyle/>
          <a:p>
            <a:r>
              <a:rPr lang="it-IT" altLang="it-IT" sz="2000" b="1"/>
              <a:t>MISURE DI PREVENZIONE</a:t>
            </a:r>
          </a:p>
        </p:txBody>
      </p:sp>
      <p:pic>
        <p:nvPicPr>
          <p:cNvPr id="32774" name="Picture 53" descr="http://tbn2.google.com/images?q=tbn:fWeWQ1Xm5oBZQM:http://i70.twenga.com/7/tp/13/22/4796748146060271322.png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197600" y="5992813"/>
            <a:ext cx="642938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5" name="Rectangle 12"/>
          <p:cNvSpPr>
            <a:spLocks noChangeArrowheads="1"/>
          </p:cNvSpPr>
          <p:nvPr/>
        </p:nvSpPr>
        <p:spPr bwMode="auto">
          <a:xfrm>
            <a:off x="395288" y="1341438"/>
            <a:ext cx="8223250" cy="877887"/>
          </a:xfrm>
          <a:prstGeom prst="rect">
            <a:avLst/>
          </a:prstGeom>
          <a:gradFill rotWithShape="0">
            <a:gsLst>
              <a:gs pos="0">
                <a:srgbClr val="CCECFF"/>
              </a:gs>
              <a:gs pos="100000">
                <a:srgbClr val="FFFFFF"/>
              </a:gs>
            </a:gsLst>
            <a:lin ang="2700000" scaled="1"/>
          </a:gra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algn="just"/>
            <a:r>
              <a:rPr lang="it-IT" altLang="it-IT" sz="1700" b="1"/>
              <a:t>Le misure di prevenzione hanno lo scopo di contenere l’esposizione dei lavoratori al minimo possibile.</a:t>
            </a:r>
          </a:p>
          <a:p>
            <a:pPr algn="just"/>
            <a:r>
              <a:rPr lang="it-IT" altLang="it-IT" sz="1700" b="1"/>
              <a:t>Si possono individuare tre passaggi </a:t>
            </a:r>
            <a:r>
              <a:rPr lang="it-IT" altLang="it-IT" sz="1700" b="1" u="sng"/>
              <a:t>fondamentali</a:t>
            </a:r>
            <a:r>
              <a:rPr lang="it-IT" altLang="it-IT" sz="1700" b="1"/>
              <a:t>:</a:t>
            </a:r>
            <a:endParaRPr lang="en-US" altLang="it-IT" sz="1700" b="1"/>
          </a:p>
        </p:txBody>
      </p:sp>
      <p:sp>
        <p:nvSpPr>
          <p:cNvPr id="2" name="Rettangolo 1"/>
          <p:cNvSpPr/>
          <p:nvPr/>
        </p:nvSpPr>
        <p:spPr>
          <a:xfrm>
            <a:off x="555625" y="4508500"/>
            <a:ext cx="7545388" cy="1033463"/>
          </a:xfrm>
          <a:prstGeom prst="rect">
            <a:avLst/>
          </a:prstGeom>
          <a:ln>
            <a:solidFill>
              <a:srgbClr val="00B050"/>
            </a:solidFill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it-IT" altLang="it-IT" sz="1700" b="1" dirty="0"/>
              <a:t>2. Neutralizzazione del rumore e interventi sulla propagazione</a:t>
            </a:r>
          </a:p>
          <a:p>
            <a:pPr marL="285750" indent="-285750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it-IT" altLang="it-IT" sz="1700" dirty="0"/>
              <a:t>Separare macchine e impianti rumorosi cercando di utilizzare rivestimenti isolanti o assorbenti</a:t>
            </a:r>
          </a:p>
          <a:p>
            <a:pPr marL="285750" indent="-285750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it-IT" altLang="it-IT" sz="1700" dirty="0"/>
              <a:t>Posizionare le macchine rumorose lontane dalle pareti</a:t>
            </a:r>
          </a:p>
        </p:txBody>
      </p:sp>
      <p:sp>
        <p:nvSpPr>
          <p:cNvPr id="3" name="Rettangolo 2"/>
          <p:cNvSpPr/>
          <p:nvPr/>
        </p:nvSpPr>
        <p:spPr>
          <a:xfrm>
            <a:off x="554038" y="5732463"/>
            <a:ext cx="5673725" cy="1035050"/>
          </a:xfrm>
          <a:prstGeom prst="rect">
            <a:avLst/>
          </a:prstGeom>
          <a:ln>
            <a:solidFill>
              <a:srgbClr val="00B050"/>
            </a:solidFill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it-IT" altLang="it-IT" sz="1700" b="1" dirty="0"/>
              <a:t>3. Protezione del lavoratore</a:t>
            </a:r>
          </a:p>
          <a:p>
            <a:pPr marL="285750" indent="-285750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it-IT" altLang="it-IT" sz="1700" dirty="0"/>
              <a:t>Ridurre la durata della esposizione al rumore, anche </a:t>
            </a:r>
            <a:r>
              <a:rPr lang="it-IT" altLang="it-IT" sz="1700" dirty="0" err="1"/>
              <a:t>turnando</a:t>
            </a:r>
            <a:r>
              <a:rPr lang="it-IT" altLang="it-IT" sz="1700" dirty="0"/>
              <a:t> su altre mansioni</a:t>
            </a:r>
          </a:p>
          <a:p>
            <a:pPr marL="285750" indent="-285750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it-IT" altLang="it-IT" sz="1700" dirty="0"/>
              <a:t>Utilizzare i DPI</a:t>
            </a:r>
          </a:p>
        </p:txBody>
      </p:sp>
      <p:pic>
        <p:nvPicPr>
          <p:cNvPr id="32778" name="Picture 2"/>
          <p:cNvPicPr>
            <a:picLocks noChangeAspect="1" noChangeArrowheads="1"/>
          </p:cNvPicPr>
          <p:nvPr/>
        </p:nvPicPr>
        <p:blipFill>
          <a:blip r:embed="rId6"/>
          <a:srcRect l="68134"/>
          <a:stretch>
            <a:fillRect/>
          </a:stretch>
        </p:blipFill>
        <p:spPr bwMode="auto">
          <a:xfrm>
            <a:off x="8189913" y="3686175"/>
            <a:ext cx="779462" cy="80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AutoShape 17">
            <a:hlinkClick r:id="rId7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511925"/>
            <a:ext cx="784225" cy="346075"/>
          </a:xfrm>
          <a:prstGeom prst="actionButtonReturn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13" name="AutoShape 6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62850" y="6510338"/>
            <a:ext cx="368300" cy="342900"/>
          </a:xfrm>
          <a:prstGeom prst="actionButtonBackPrevious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709</Words>
  <Application>Microsoft Office PowerPoint</Application>
  <PresentationFormat>Presentazione su schermo (4:3)</PresentationFormat>
  <Paragraphs>119</Paragraphs>
  <Slides>9</Slides>
  <Notes>7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9</vt:i4>
      </vt:variant>
    </vt:vector>
  </HeadingPairs>
  <TitlesOfParts>
    <vt:vector size="13" baseType="lpstr">
      <vt:lpstr>Arial</vt:lpstr>
      <vt:lpstr>Calibri</vt:lpstr>
      <vt:lpstr>Times New Roman</vt:lpstr>
      <vt:lpstr>Tema di Office</vt:lpstr>
      <vt:lpstr>DALLA SCUOLA UN LAVORO SICURO   ”FORMAZIONE SPECIFICA  Salute e Sicurezza  nei Luoghi di Lavoro” 8 ore</vt:lpstr>
      <vt:lpstr>RUMORE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RUMORE</dc:title>
  <dc:creator>Grossi Paola</dc:creator>
  <cp:lastModifiedBy>Macrini Maria Carmela</cp:lastModifiedBy>
  <cp:revision>9</cp:revision>
  <dcterms:created xsi:type="dcterms:W3CDTF">2022-04-01T12:10:39Z</dcterms:created>
  <dcterms:modified xsi:type="dcterms:W3CDTF">2022-04-14T10:26:42Z</dcterms:modified>
</cp:coreProperties>
</file>