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3" r:id="rId2"/>
    <p:sldId id="264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7A08C4-EF73-4DE4-ADAB-E8865B7C3A39}" type="datetimeFigureOut">
              <a:rPr lang="it-IT" smtClean="0"/>
              <a:t>14/04/2022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F10877-D3E3-4E0D-9D14-B62172E08BF1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5"/>
          <p:cNvSpPr txBox="1">
            <a:spLocks noGrp="1" noChangeArrowheads="1"/>
          </p:cNvSpPr>
          <p:nvPr/>
        </p:nvSpPr>
        <p:spPr bwMode="auto">
          <a:xfrm>
            <a:off x="3900488" y="8658225"/>
            <a:ext cx="2987675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440" tIns="0" rIns="18440" bIns="0" anchor="b"/>
          <a:lstStyle/>
          <a:p>
            <a:pPr algn="r" defTabSz="762000" eaLnBrk="0" hangingPunct="0"/>
            <a:fld id="{7054F96B-51E1-4F46-BA9C-79A5446EFCD7}" type="slidenum">
              <a:rPr lang="it-IT" altLang="it-IT" sz="900" i="1">
                <a:latin typeface="Times New Roman" pitchFamily="18" charset="0"/>
              </a:rPr>
              <a:pPr algn="r" defTabSz="762000" eaLnBrk="0" hangingPunct="0"/>
              <a:t>3</a:t>
            </a:fld>
            <a:endParaRPr lang="it-IT" altLang="it-IT" sz="900" i="1">
              <a:latin typeface="Times New Roman" pitchFamily="18" charset="0"/>
            </a:endParaRPr>
          </a:p>
        </p:txBody>
      </p:sp>
      <p:sp>
        <p:nvSpPr>
          <p:cNvPr id="151555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  <p:sp>
        <p:nvSpPr>
          <p:cNvPr id="151556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 cap="flat">
            <a:solidFill>
              <a:srgbClr val="000000"/>
            </a:solidFill>
            <a:miter lim="800000"/>
            <a:headEnd/>
            <a:tailEnd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5"/>
          <p:cNvSpPr txBox="1">
            <a:spLocks noGrp="1" noChangeArrowheads="1"/>
          </p:cNvSpPr>
          <p:nvPr/>
        </p:nvSpPr>
        <p:spPr bwMode="auto">
          <a:xfrm>
            <a:off x="3900488" y="8658225"/>
            <a:ext cx="2987675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440" tIns="0" rIns="18440" bIns="0" anchor="b"/>
          <a:lstStyle/>
          <a:p>
            <a:pPr algn="r" defTabSz="762000" eaLnBrk="0" hangingPunct="0"/>
            <a:fld id="{C9B01714-3427-46C4-AEF0-CFF48D7C888C}" type="slidenum">
              <a:rPr lang="it-IT" altLang="it-IT" sz="900" i="1">
                <a:latin typeface="Times New Roman" pitchFamily="18" charset="0"/>
              </a:rPr>
              <a:pPr algn="r" defTabSz="762000" eaLnBrk="0" hangingPunct="0"/>
              <a:t>4</a:t>
            </a:fld>
            <a:endParaRPr lang="it-IT" altLang="it-IT" sz="900" i="1">
              <a:latin typeface="Times New Roman" pitchFamily="18" charset="0"/>
            </a:endParaRPr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25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5"/>
          <p:cNvSpPr txBox="1">
            <a:spLocks noGrp="1" noChangeArrowheads="1"/>
          </p:cNvSpPr>
          <p:nvPr/>
        </p:nvSpPr>
        <p:spPr bwMode="auto">
          <a:xfrm>
            <a:off x="3900488" y="8658225"/>
            <a:ext cx="2987675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440" tIns="0" rIns="18440" bIns="0" anchor="b"/>
          <a:lstStyle/>
          <a:p>
            <a:pPr algn="r" defTabSz="762000" eaLnBrk="0" hangingPunct="0"/>
            <a:fld id="{1E922432-E1CA-473F-B435-1AEB890A2178}" type="slidenum">
              <a:rPr lang="it-IT" altLang="it-IT" sz="900" i="1">
                <a:latin typeface="Times New Roman" pitchFamily="18" charset="0"/>
              </a:rPr>
              <a:pPr algn="r" defTabSz="762000" eaLnBrk="0" hangingPunct="0"/>
              <a:t>5</a:t>
            </a:fld>
            <a:endParaRPr lang="it-IT" altLang="it-IT" sz="900" i="1">
              <a:latin typeface="Times New Roman" pitchFamily="18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5"/>
          <p:cNvSpPr txBox="1">
            <a:spLocks noGrp="1" noChangeArrowheads="1"/>
          </p:cNvSpPr>
          <p:nvPr/>
        </p:nvSpPr>
        <p:spPr bwMode="auto">
          <a:xfrm>
            <a:off x="3900488" y="8658225"/>
            <a:ext cx="2987675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440" tIns="0" rIns="18440" bIns="0" anchor="b"/>
          <a:lstStyle/>
          <a:p>
            <a:pPr algn="r" defTabSz="762000" eaLnBrk="0" hangingPunct="0"/>
            <a:fld id="{07BC6C8D-242D-47FF-A2F1-74CF6B2D9A01}" type="slidenum">
              <a:rPr lang="it-IT" altLang="it-IT" sz="900" i="1">
                <a:latin typeface="Times New Roman" pitchFamily="18" charset="0"/>
              </a:rPr>
              <a:pPr algn="r" defTabSz="762000" eaLnBrk="0" hangingPunct="0"/>
              <a:t>6</a:t>
            </a:fld>
            <a:endParaRPr lang="it-IT" altLang="it-IT" sz="900" i="1">
              <a:latin typeface="Times New Roman" pitchFamily="18" charset="0"/>
            </a:endParaRPr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slide" Target="slide3.x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11188" y="2783493"/>
            <a:ext cx="7916862" cy="3354765"/>
          </a:xfrm>
          <a:solidFill>
            <a:srgbClr val="FFFF99"/>
          </a:solidFill>
          <a:ln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r>
              <a:rPr lang="it-IT" altLang="it-IT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DALLA SCUOLA UN LAVORO SICURO </a:t>
            </a:r>
            <a:br>
              <a:rPr lang="it-IT" altLang="it-IT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</a:br>
            <a:r>
              <a:rPr lang="it-IT" altLang="it-IT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/>
            </a:r>
            <a:br>
              <a:rPr lang="it-IT" altLang="it-IT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</a:br>
            <a:r>
              <a:rPr lang="it-IT" altLang="it-IT" b="1" dirty="0" smtClean="0">
                <a:latin typeface="Arial" panose="020B0604020202020204" pitchFamily="34" charset="0"/>
              </a:rPr>
              <a:t>”FORMAZIONE SPECIFICA  </a:t>
            </a:r>
            <a:r>
              <a:rPr lang="it-IT" altLang="it-IT" sz="4000" b="1" dirty="0" smtClean="0">
                <a:latin typeface="Arial" panose="020B0604020202020204" pitchFamily="34" charset="0"/>
              </a:rPr>
              <a:t>Salute e Sicurezza </a:t>
            </a:r>
            <a:br>
              <a:rPr lang="it-IT" altLang="it-IT" sz="4000" b="1" dirty="0" smtClean="0">
                <a:latin typeface="Arial" panose="020B0604020202020204" pitchFamily="34" charset="0"/>
              </a:rPr>
            </a:br>
            <a:r>
              <a:rPr lang="it-IT" altLang="it-IT" sz="4000" b="1" dirty="0" smtClean="0">
                <a:latin typeface="Arial" panose="020B0604020202020204" pitchFamily="34" charset="0"/>
              </a:rPr>
              <a:t>nei Luoghi di Lavoro”</a:t>
            </a:r>
            <a:br>
              <a:rPr lang="it-IT" altLang="it-IT" sz="4000" b="1" dirty="0" smtClean="0">
                <a:latin typeface="Arial" panose="020B0604020202020204" pitchFamily="34" charset="0"/>
              </a:rPr>
            </a:br>
            <a:r>
              <a:rPr lang="it-IT" altLang="it-IT" sz="4000" b="1" dirty="0" smtClean="0">
                <a:latin typeface="Arial" panose="020B0604020202020204" pitchFamily="34" charset="0"/>
              </a:rPr>
              <a:t>8 ore</a:t>
            </a:r>
          </a:p>
        </p:txBody>
      </p:sp>
      <p:sp>
        <p:nvSpPr>
          <p:cNvPr id="4099" name="Rectangle 5"/>
          <p:cNvSpPr>
            <a:spLocks noChangeArrowheads="1"/>
          </p:cNvSpPr>
          <p:nvPr/>
        </p:nvSpPr>
        <p:spPr bwMode="auto">
          <a:xfrm>
            <a:off x="1116013" y="1844675"/>
            <a:ext cx="6761162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it-IT" altLang="it-IT" sz="1800" b="0">
                <a:latin typeface="Arial" panose="020B0604020202020204" pitchFamily="34" charset="0"/>
              </a:rPr>
              <a:t>Dipartimenti Sanità Pubblica</a:t>
            </a:r>
          </a:p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it-IT" altLang="it-IT" sz="1800">
                <a:latin typeface="Arial" panose="020B0604020202020204" pitchFamily="34" charset="0"/>
              </a:rPr>
              <a:t>SERVIZI PREVENZIONE SICUREZZA AMBIENTI DI LAVORO</a:t>
            </a:r>
            <a:endParaRPr lang="it-IT" altLang="it-IT" sz="1800"/>
          </a:p>
        </p:txBody>
      </p:sp>
      <p:pic>
        <p:nvPicPr>
          <p:cNvPr id="4100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284163"/>
            <a:ext cx="5886450" cy="125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43213" cy="189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6283098"/>
      </p:ext>
    </p:ext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ChangeArrowheads="1"/>
          </p:cNvSpPr>
          <p:nvPr/>
        </p:nvSpPr>
        <p:spPr bwMode="auto">
          <a:xfrm>
            <a:off x="323850" y="2608263"/>
            <a:ext cx="8470900" cy="1077912"/>
          </a:xfrm>
          <a:prstGeom prst="rect">
            <a:avLst/>
          </a:prstGeom>
          <a:solidFill>
            <a:srgbClr val="CCE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it-IT" altLang="it-IT" sz="1800" b="0">
                <a:latin typeface="Arial" panose="020B0604020202020204" pitchFamily="34" charset="0"/>
              </a:rPr>
              <a:t>Dipartimenti Sanità Pubblica</a:t>
            </a:r>
          </a:p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it-IT" altLang="it-IT" sz="1800">
                <a:latin typeface="Arial" panose="020B0604020202020204" pitchFamily="34" charset="0"/>
              </a:rPr>
              <a:t>SERVIZI PREVENZIONE SICUREZZA AMBIENTI DI LAVORO</a:t>
            </a:r>
          </a:p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400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it-IT" altLang="it-IT" sz="1400">
                <a:latin typeface="Arial" panose="020B0604020202020204" pitchFamily="34" charset="0"/>
              </a:rPr>
              <a:t>Il pacchetto formativo è stato curato dal gruppo regionale SPSAL SCUOLA – FORMAZIONE.</a:t>
            </a:r>
          </a:p>
        </p:txBody>
      </p:sp>
      <p:sp>
        <p:nvSpPr>
          <p:cNvPr id="5123" name="Rettangolo 1"/>
          <p:cNvSpPr>
            <a:spLocks noChangeArrowheads="1"/>
          </p:cNvSpPr>
          <p:nvPr/>
        </p:nvSpPr>
        <p:spPr bwMode="auto">
          <a:xfrm>
            <a:off x="1331913" y="3860800"/>
            <a:ext cx="6926262" cy="249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it-IT" altLang="it-IT" sz="1200" dirty="0">
                <a:latin typeface="Arial" panose="020B0604020202020204" pitchFamily="34" charset="0"/>
              </a:rPr>
              <a:t>Componenti gruppo SCUOLA-FORMAZIONE- rappresentanti dell’</a:t>
            </a:r>
            <a:r>
              <a:rPr lang="it-IT" altLang="it-IT" sz="1200" dirty="0" err="1">
                <a:latin typeface="Arial" panose="020B0604020202020204" pitchFamily="34" charset="0"/>
              </a:rPr>
              <a:t>Az</a:t>
            </a:r>
            <a:r>
              <a:rPr lang="it-IT" altLang="it-IT" sz="1200" dirty="0">
                <a:latin typeface="Arial" panose="020B0604020202020204" pitchFamily="34" charset="0"/>
              </a:rPr>
              <a:t> USL RER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it-IT" altLang="it-IT" sz="1200" dirty="0">
                <a:latin typeface="Arial" panose="020B0604020202020204" pitchFamily="34" charset="0"/>
              </a:rPr>
              <a:t>BOLOGNA – Piretti Fabio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it-IT" altLang="it-IT" sz="1200" dirty="0">
                <a:latin typeface="Arial" panose="020B0604020202020204" pitchFamily="34" charset="0"/>
              </a:rPr>
              <a:t>FERRARA – Leopardi Carmelo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it-IT" altLang="it-IT" sz="1200" dirty="0">
                <a:latin typeface="Arial" panose="020B0604020202020204" pitchFamily="34" charset="0"/>
              </a:rPr>
              <a:t>IMOLA – Tarozzi Paola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it-IT" altLang="it-IT" sz="1200" dirty="0">
                <a:latin typeface="Arial" panose="020B0604020202020204" pitchFamily="34" charset="0"/>
              </a:rPr>
              <a:t>MODENA – Lamberti Manuela 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it-IT" altLang="it-IT" sz="1200" dirty="0">
                <a:latin typeface="Arial" panose="020B0604020202020204" pitchFamily="34" charset="0"/>
              </a:rPr>
              <a:t>PARMA – Gardini Marco Moglia Giulia 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it-IT" altLang="it-IT" sz="1200" dirty="0">
                <a:latin typeface="Arial" panose="020B0604020202020204" pitchFamily="34" charset="0"/>
              </a:rPr>
              <a:t>PIACENZA – Merlini Andrea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it-IT" altLang="it-IT" sz="1200" dirty="0">
                <a:latin typeface="Arial" panose="020B0604020202020204" pitchFamily="34" charset="0"/>
              </a:rPr>
              <a:t>REGGIO EMILIA - Gallinari Lia – coordinatore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it-IT" altLang="it-IT" sz="1200" dirty="0">
                <a:latin typeface="Arial" panose="020B0604020202020204" pitchFamily="34" charset="0"/>
              </a:rPr>
              <a:t>ROMAGNA – Mosconi Chiara  Grossi Paola (Rimini) – Donati Massimo (</a:t>
            </a:r>
            <a:r>
              <a:rPr lang="it-IT" altLang="it-IT" sz="1200" dirty="0" err="1">
                <a:latin typeface="Arial" panose="020B0604020202020204" pitchFamily="34" charset="0"/>
              </a:rPr>
              <a:t>Forli</a:t>
            </a:r>
            <a:r>
              <a:rPr lang="it-IT" altLang="it-IT" sz="1200" dirty="0">
                <a:latin typeface="Arial" panose="020B0604020202020204" pitchFamily="34" charset="0"/>
              </a:rPr>
              <a:t>) – Ludovico Enzo (Cesena) - Orrico Raffaele (Ravenna)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it-IT" altLang="it-IT" sz="1200" dirty="0">
                <a:latin typeface="Arial" panose="020B0604020202020204" pitchFamily="34" charset="0"/>
              </a:rPr>
              <a:t>REGIONE EMILIA-ROMAGNA Bernardini Mara Camagni Angela 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it-IT" altLang="it-IT" sz="12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it-IT" altLang="it-IT" sz="1200" dirty="0">
                <a:latin typeface="Arial" panose="020B0604020202020204" pitchFamily="34" charset="0"/>
              </a:rPr>
              <a:t>						aprile 2022</a:t>
            </a:r>
          </a:p>
        </p:txBody>
      </p:sp>
      <p:pic>
        <p:nvPicPr>
          <p:cNvPr id="5124" name="Immagin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3" b="13333"/>
          <a:stretch>
            <a:fillRect/>
          </a:stretch>
        </p:blipFill>
        <p:spPr bwMode="auto">
          <a:xfrm>
            <a:off x="2627313" y="476250"/>
            <a:ext cx="368300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5126" name="AutoShape 1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5127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8" name="Rettangolo 1"/>
          <p:cNvSpPr>
            <a:spLocks noChangeArrowheads="1"/>
          </p:cNvSpPr>
          <p:nvPr/>
        </p:nvSpPr>
        <p:spPr bwMode="auto">
          <a:xfrm>
            <a:off x="1331913" y="3860800"/>
            <a:ext cx="6926262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it-IT" altLang="it-IT" sz="1200" dirty="0">
                <a:latin typeface="Arial" panose="020B0604020202020204" pitchFamily="34" charset="0"/>
              </a:rPr>
              <a:t>Componenti gruppo SCUOLA-FORMAZIONE- rappresentanti dell’</a:t>
            </a:r>
            <a:r>
              <a:rPr lang="it-IT" altLang="it-IT" sz="1200" dirty="0" err="1">
                <a:latin typeface="Arial" panose="020B0604020202020204" pitchFamily="34" charset="0"/>
              </a:rPr>
              <a:t>Az</a:t>
            </a:r>
            <a:r>
              <a:rPr lang="it-IT" altLang="it-IT" sz="1200" dirty="0">
                <a:latin typeface="Arial" panose="020B0604020202020204" pitchFamily="34" charset="0"/>
              </a:rPr>
              <a:t> USL RER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it-IT" altLang="it-IT" sz="1200" dirty="0">
                <a:latin typeface="Arial" panose="020B0604020202020204" pitchFamily="34" charset="0"/>
              </a:rPr>
              <a:t>BOLOGNA – Piretti Fabio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it-IT" altLang="it-IT" sz="1200" dirty="0">
                <a:latin typeface="Arial" panose="020B0604020202020204" pitchFamily="34" charset="0"/>
              </a:rPr>
              <a:t>FERRARA – Leopardi Carmelo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it-IT" altLang="it-IT" sz="1200" dirty="0">
                <a:latin typeface="Arial" panose="020B0604020202020204" pitchFamily="34" charset="0"/>
              </a:rPr>
              <a:t>IMOLA – Tarozzi Paola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it-IT" altLang="it-IT" sz="1200" dirty="0">
                <a:latin typeface="Arial" panose="020B0604020202020204" pitchFamily="34" charset="0"/>
              </a:rPr>
              <a:t>MODENA – Lamberti Manuela 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it-IT" altLang="it-IT" sz="1200" dirty="0">
                <a:latin typeface="Arial" panose="020B0604020202020204" pitchFamily="34" charset="0"/>
              </a:rPr>
              <a:t>PARMA – Gardini Marco Moglia Giulia 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it-IT" altLang="it-IT" sz="1200" dirty="0">
                <a:latin typeface="Arial" panose="020B0604020202020204" pitchFamily="34" charset="0"/>
              </a:rPr>
              <a:t>PIACENZA – Merlini Andrea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it-IT" altLang="it-IT" sz="1200" dirty="0">
                <a:latin typeface="Arial" panose="020B0604020202020204" pitchFamily="34" charset="0"/>
              </a:rPr>
              <a:t>REGGIO EMILIA - Gallinari Lia – coordinatore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it-IT" altLang="it-IT" sz="1200" dirty="0">
                <a:latin typeface="Arial" panose="020B0604020202020204" pitchFamily="34" charset="0"/>
              </a:rPr>
              <a:t>ROMAGNA – Mosconi Chiara  Grossi Paola (Rimini) – Donati Massimo (</a:t>
            </a:r>
            <a:r>
              <a:rPr lang="it-IT" altLang="it-IT" sz="1200" dirty="0" err="1">
                <a:latin typeface="Arial" panose="020B0604020202020204" pitchFamily="34" charset="0"/>
              </a:rPr>
              <a:t>Forli</a:t>
            </a:r>
            <a:r>
              <a:rPr lang="it-IT" altLang="it-IT" sz="1200" dirty="0">
                <a:latin typeface="Arial" panose="020B0604020202020204" pitchFamily="34" charset="0"/>
              </a:rPr>
              <a:t>) – Ludovico Enzo (Cesena) - Orrico Raffaele (Ravenna)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it-IT" altLang="it-IT" sz="1200" dirty="0">
                <a:latin typeface="Arial" panose="020B0604020202020204" pitchFamily="34" charset="0"/>
              </a:rPr>
              <a:t>REGIONE EMILIA-ROMAGNA Bernardini Mara Camagni Angela 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it-IT" altLang="it-IT" sz="1200" dirty="0">
                <a:latin typeface="Arial" panose="020B0604020202020204" pitchFamily="34" charset="0"/>
              </a:rPr>
              <a:t>INAIL REGIONE EMILIA-ROMAGNA Di Stefano Silvana – Iotti Annamaria 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it-IT" altLang="it-IT" sz="12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it-IT" altLang="it-IT" sz="1200" dirty="0">
                <a:latin typeface="Arial" panose="020B0604020202020204" pitchFamily="34" charset="0"/>
              </a:rPr>
              <a:t>						</a:t>
            </a:r>
          </a:p>
        </p:txBody>
      </p:sp>
    </p:spTree>
    <p:extLst>
      <p:ext uri="{BB962C8B-B14F-4D97-AF65-F5344CB8AC3E}">
        <p14:creationId xmlns:p14="http://schemas.microsoft.com/office/powerpoint/2010/main" val="1817131977"/>
      </p:ext>
    </p:ext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2"/>
          <p:cNvGraphicFramePr>
            <a:graphicFrameLocks/>
          </p:cNvGraphicFramePr>
          <p:nvPr/>
        </p:nvGraphicFramePr>
        <p:xfrm>
          <a:off x="1804988" y="1489075"/>
          <a:ext cx="5513387" cy="312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ClipArt" r:id="rId4" imgW="5530850" imgH="3292475" progId="">
                  <p:embed/>
                </p:oleObj>
              </mc:Choice>
              <mc:Fallback>
                <p:oleObj name="ClipArt" r:id="rId4" imgW="5530850" imgH="3292475" progId="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4988" y="1489075"/>
                        <a:ext cx="5513387" cy="31242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9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488950" y="533400"/>
            <a:ext cx="8039100" cy="673100"/>
          </a:xfrm>
          <a:solidFill>
            <a:srgbClr val="FFFF99"/>
          </a:solidFill>
          <a:ln w="12700" cap="flat">
            <a:solidFill>
              <a:schemeClr val="tx1"/>
            </a:solidFill>
          </a:ln>
          <a:effectLst>
            <a:outerShdw dist="143684" dir="2700000" algn="ctr" rotWithShape="0">
              <a:schemeClr val="bg2"/>
            </a:outerShdw>
          </a:effectLst>
        </p:spPr>
        <p:txBody>
          <a:bodyPr>
            <a:normAutofit fontScale="90000"/>
          </a:bodyPr>
          <a:lstStyle/>
          <a:p>
            <a:r>
              <a:rPr lang="it-IT" altLang="it-IT" b="1" smtClean="0">
                <a:latin typeface="Arial" pitchFamily="34" charset="0"/>
              </a:rPr>
              <a:t>D. Lgs.  09.04.08   n. 81</a:t>
            </a: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762000" y="4699000"/>
            <a:ext cx="7731125" cy="1250950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43684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pPr algn="ctr" eaLnBrk="0" hangingPunct="0"/>
            <a:endParaRPr lang="it-IT" altLang="it-IT" sz="1000" i="1"/>
          </a:p>
          <a:p>
            <a:pPr algn="ctr" eaLnBrk="0" hangingPunct="0"/>
            <a:r>
              <a:rPr lang="it-IT" altLang="it-IT" sz="2800"/>
              <a:t>TUTELA DELLA SALUTE E DELLA SICUREZZA NEI LUOGHI DI LAVORO</a:t>
            </a:r>
            <a:r>
              <a:rPr lang="it-IT" altLang="it-IT" sz="2600" i="1"/>
              <a:t> </a:t>
            </a:r>
          </a:p>
          <a:p>
            <a:pPr algn="r" eaLnBrk="0" hangingPunct="0"/>
            <a:endParaRPr lang="it-IT" altLang="it-IT" sz="1000" i="1"/>
          </a:p>
        </p:txBody>
      </p:sp>
      <p:sp>
        <p:nvSpPr>
          <p:cNvPr id="5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6" name="AutoShape 17">
            <a:hlinkClick r:id="rId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7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ChangeArrowheads="1"/>
          </p:cNvSpPr>
          <p:nvPr/>
        </p:nvSpPr>
        <p:spPr bwMode="auto">
          <a:xfrm>
            <a:off x="228600" y="228600"/>
            <a:ext cx="2759075" cy="958850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676767"/>
            </a:outerShdw>
          </a:effectLst>
        </p:spPr>
        <p:txBody>
          <a:bodyPr lIns="92075" tIns="46038" rIns="92075" bIns="46038">
            <a:spAutoFit/>
          </a:bodyPr>
          <a:lstStyle/>
          <a:p>
            <a:pPr algn="ctr" eaLnBrk="0" hangingPunct="0"/>
            <a:r>
              <a:rPr lang="it-IT" altLang="it-IT"/>
              <a:t>Accordo Stato-Regione 21.12.2011</a:t>
            </a:r>
            <a:br>
              <a:rPr lang="it-IT" altLang="it-IT"/>
            </a:br>
            <a:r>
              <a:rPr lang="it-IT" altLang="it-IT"/>
              <a:t>Formazione Lavoratori</a:t>
            </a:r>
            <a:r>
              <a:rPr lang="it-IT" altLang="it-IT" sz="2000"/>
              <a:t> </a:t>
            </a:r>
          </a:p>
        </p:txBody>
      </p:sp>
      <p:sp>
        <p:nvSpPr>
          <p:cNvPr id="5123" name="Text Box 46"/>
          <p:cNvSpPr txBox="1">
            <a:spLocks noChangeArrowheads="1"/>
          </p:cNvSpPr>
          <p:nvPr/>
        </p:nvSpPr>
        <p:spPr bwMode="auto">
          <a:xfrm>
            <a:off x="3348038" y="260350"/>
            <a:ext cx="5443537" cy="431800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t-IT" altLang="it-IT" sz="2200"/>
              <a:t>FORMAZIONE SPECIFICA 8 ORE</a:t>
            </a:r>
            <a:endParaRPr lang="it-IT" altLang="it-IT" sz="2200">
              <a:solidFill>
                <a:schemeClr val="hlink"/>
              </a:solidFill>
            </a:endParaRPr>
          </a:p>
        </p:txBody>
      </p:sp>
      <p:sp>
        <p:nvSpPr>
          <p:cNvPr id="5124" name="Rectangle 68"/>
          <p:cNvSpPr>
            <a:spLocks noChangeArrowheads="1"/>
          </p:cNvSpPr>
          <p:nvPr/>
        </p:nvSpPr>
        <p:spPr bwMode="auto">
          <a:xfrm rot="7088">
            <a:off x="454025" y="2341563"/>
            <a:ext cx="7632700" cy="647700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 anchor="ctr"/>
          <a:lstStyle/>
          <a:p>
            <a:pPr eaLnBrk="0" hangingPunct="0"/>
            <a:r>
              <a:rPr lang="it-IT" altLang="it-IT" sz="2200"/>
              <a:t>Modulo 1 – Sicurezza SCUOLA 4 ore </a:t>
            </a:r>
            <a:endParaRPr lang="it-IT" altLang="it-IT" sz="4400">
              <a:latin typeface="Times New Roman" pitchFamily="18" charset="0"/>
            </a:endParaRPr>
          </a:p>
        </p:txBody>
      </p:sp>
      <p:sp>
        <p:nvSpPr>
          <p:cNvPr id="5125" name="Rectangle 68"/>
          <p:cNvSpPr>
            <a:spLocks noChangeArrowheads="1"/>
          </p:cNvSpPr>
          <p:nvPr/>
        </p:nvSpPr>
        <p:spPr bwMode="auto">
          <a:xfrm rot="7088">
            <a:off x="454025" y="3494088"/>
            <a:ext cx="7704138" cy="719137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 anchor="ctr"/>
          <a:lstStyle/>
          <a:p>
            <a:pPr eaLnBrk="0" hangingPunct="0"/>
            <a:r>
              <a:rPr lang="it-IT" altLang="it-IT" sz="2200"/>
              <a:t>Modulo 2 – Salute e Igiene SCUOLA 4 ore</a:t>
            </a:r>
          </a:p>
        </p:txBody>
      </p:sp>
      <p:sp>
        <p:nvSpPr>
          <p:cNvPr id="6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7" name="AutoShape 1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8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5"/>
          <p:cNvSpPr>
            <a:spLocks noChangeArrowheads="1"/>
          </p:cNvSpPr>
          <p:nvPr/>
        </p:nvSpPr>
        <p:spPr bwMode="auto">
          <a:xfrm>
            <a:off x="107950" y="57150"/>
            <a:ext cx="2759075" cy="958850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676767"/>
            </a:outerShdw>
          </a:effectLst>
        </p:spPr>
        <p:txBody>
          <a:bodyPr lIns="92075" tIns="46038" rIns="92075" bIns="46038">
            <a:spAutoFit/>
          </a:bodyPr>
          <a:lstStyle/>
          <a:p>
            <a:pPr algn="ctr" eaLnBrk="0" hangingPunct="0"/>
            <a:r>
              <a:rPr lang="it-IT" altLang="it-IT"/>
              <a:t>Accordo Stato-Regione 21.12.2011</a:t>
            </a:r>
            <a:br>
              <a:rPr lang="it-IT" altLang="it-IT"/>
            </a:br>
            <a:r>
              <a:rPr lang="it-IT" altLang="it-IT"/>
              <a:t>Formazione Lavoratori</a:t>
            </a:r>
            <a:r>
              <a:rPr lang="it-IT" altLang="it-IT" sz="2000"/>
              <a:t> </a:t>
            </a:r>
          </a:p>
        </p:txBody>
      </p:sp>
      <p:sp>
        <p:nvSpPr>
          <p:cNvPr id="6147" name="Text Box 46"/>
          <p:cNvSpPr txBox="1">
            <a:spLocks noChangeArrowheads="1"/>
          </p:cNvSpPr>
          <p:nvPr/>
        </p:nvSpPr>
        <p:spPr bwMode="auto">
          <a:xfrm>
            <a:off x="3348038" y="260350"/>
            <a:ext cx="5443537" cy="427038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t-IT" altLang="it-IT" sz="2200"/>
              <a:t>FORMAZIONE SPECIFICA</a:t>
            </a:r>
            <a:endParaRPr lang="it-IT" altLang="it-IT" sz="2200">
              <a:solidFill>
                <a:schemeClr val="hlink"/>
              </a:solidFill>
            </a:endParaRPr>
          </a:p>
        </p:txBody>
      </p:sp>
      <p:sp>
        <p:nvSpPr>
          <p:cNvPr id="6148" name="Rectangle 68"/>
          <p:cNvSpPr>
            <a:spLocks noGrp="1" noChangeArrowheads="1"/>
          </p:cNvSpPr>
          <p:nvPr>
            <p:ph type="title" idx="4294967295"/>
          </p:nvPr>
        </p:nvSpPr>
        <p:spPr>
          <a:xfrm rot="16207088">
            <a:off x="-1801019" y="3328194"/>
            <a:ext cx="5148263" cy="1031875"/>
          </a:xfrm>
          <a:solidFill>
            <a:srgbClr val="CCECFF"/>
          </a:solidFill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it-IT" altLang="it-IT" sz="2200" b="1" smtClean="0">
                <a:latin typeface="Arial" pitchFamily="34" charset="0"/>
              </a:rPr>
              <a:t>Modulo 1 – Sicurezza </a:t>
            </a:r>
            <a:br>
              <a:rPr lang="it-IT" altLang="it-IT" sz="2200" b="1" smtClean="0">
                <a:latin typeface="Arial" pitchFamily="34" charset="0"/>
              </a:rPr>
            </a:br>
            <a:r>
              <a:rPr lang="it-IT" altLang="it-IT" sz="2200" b="1" smtClean="0">
                <a:latin typeface="Arial" pitchFamily="34" charset="0"/>
              </a:rPr>
              <a:t>4 ore </a:t>
            </a:r>
            <a:endParaRPr lang="it-IT" altLang="it-IT" b="1" smtClean="0"/>
          </a:p>
        </p:txBody>
      </p:sp>
      <p:sp>
        <p:nvSpPr>
          <p:cNvPr id="6149" name="Rectangle 34"/>
          <p:cNvSpPr>
            <a:spLocks noChangeArrowheads="1"/>
          </p:cNvSpPr>
          <p:nvPr/>
        </p:nvSpPr>
        <p:spPr bwMode="auto">
          <a:xfrm>
            <a:off x="1590675" y="1484313"/>
            <a:ext cx="7378700" cy="3281362"/>
          </a:xfrm>
          <a:prstGeom prst="rect">
            <a:avLst/>
          </a:prstGeom>
          <a:gradFill rotWithShape="0">
            <a:gsLst>
              <a:gs pos="0">
                <a:srgbClr val="CCECFF"/>
              </a:gs>
              <a:gs pos="100000">
                <a:srgbClr val="FFFFFF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it-IT" altLang="it-IT" sz="2000"/>
              <a:t>Attrezzature di lavoro – concetti generali</a:t>
            </a:r>
          </a:p>
          <a:p>
            <a:pPr eaLnBrk="0" hangingPunct="0">
              <a:spcBef>
                <a:spcPct val="20000"/>
              </a:spcBef>
            </a:pPr>
            <a:r>
              <a:rPr lang="it-IT" altLang="it-IT" sz="2000"/>
              <a:t>Meccanici generali</a:t>
            </a:r>
          </a:p>
          <a:p>
            <a:pPr eaLnBrk="0" hangingPunct="0">
              <a:spcBef>
                <a:spcPct val="20000"/>
              </a:spcBef>
            </a:pPr>
            <a:r>
              <a:rPr lang="it-IT" altLang="it-IT" sz="2000"/>
              <a:t>Macchine comparto metalmeccanica, legno, grafica, cucine</a:t>
            </a:r>
          </a:p>
          <a:p>
            <a:pPr eaLnBrk="0" hangingPunct="0">
              <a:spcBef>
                <a:spcPct val="20000"/>
              </a:spcBef>
            </a:pPr>
            <a:r>
              <a:rPr lang="it-IT" altLang="it-IT" sz="2000"/>
              <a:t>Attrezzature </a:t>
            </a:r>
            <a:r>
              <a:rPr lang="it-IT" altLang="it-IT" sz="1600"/>
              <a:t>–  Scale fisse e portatili </a:t>
            </a:r>
          </a:p>
          <a:p>
            <a:pPr eaLnBrk="0" hangingPunct="0">
              <a:spcBef>
                <a:spcPct val="20000"/>
              </a:spcBef>
            </a:pPr>
            <a:r>
              <a:rPr lang="it-IT" altLang="it-IT" sz="2000"/>
              <a:t>Movimentazione merci - </a:t>
            </a:r>
            <a:r>
              <a:rPr lang="it-IT" altLang="it-IT" sz="1600"/>
              <a:t>Cadute dall’alto </a:t>
            </a:r>
          </a:p>
          <a:p>
            <a:pPr eaLnBrk="0" hangingPunct="0">
              <a:spcBef>
                <a:spcPct val="20000"/>
              </a:spcBef>
            </a:pPr>
            <a:r>
              <a:rPr lang="it-IT" altLang="it-IT" sz="2000"/>
              <a:t>Elettrici generali </a:t>
            </a:r>
          </a:p>
          <a:p>
            <a:pPr eaLnBrk="0" hangingPunct="0">
              <a:spcBef>
                <a:spcPct val="20000"/>
              </a:spcBef>
            </a:pPr>
            <a:r>
              <a:rPr lang="it-IT" altLang="it-IT" sz="2000"/>
              <a:t>Ambienti di lavoro laboratori procedure</a:t>
            </a:r>
          </a:p>
          <a:p>
            <a:pPr eaLnBrk="0" hangingPunct="0">
              <a:spcBef>
                <a:spcPct val="20000"/>
              </a:spcBef>
            </a:pPr>
            <a:r>
              <a:rPr lang="it-IT" altLang="it-IT" sz="1600"/>
              <a:t>Emergenze - Procedure di sicurezza in base al rischio specifico</a:t>
            </a:r>
            <a:br>
              <a:rPr lang="it-IT" altLang="it-IT" sz="1600"/>
            </a:br>
            <a:r>
              <a:rPr lang="it-IT" altLang="it-IT" sz="1600"/>
              <a:t>Procedure esodo e incendi - Procedure organizzative primo soccorso</a:t>
            </a:r>
            <a:r>
              <a:rPr lang="it-IT" altLang="it-IT" sz="2400">
                <a:latin typeface="Times New Roman" pitchFamily="18" charset="0"/>
              </a:rPr>
              <a:t> </a:t>
            </a:r>
            <a:endParaRPr lang="it-IT" altLang="zh-CN" sz="2200"/>
          </a:p>
        </p:txBody>
      </p:sp>
      <p:sp>
        <p:nvSpPr>
          <p:cNvPr id="6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7" name="AutoShape 1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8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5"/>
          <p:cNvSpPr>
            <a:spLocks noChangeArrowheads="1"/>
          </p:cNvSpPr>
          <p:nvPr/>
        </p:nvSpPr>
        <p:spPr bwMode="auto">
          <a:xfrm>
            <a:off x="228600" y="228600"/>
            <a:ext cx="2759075" cy="958850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676767"/>
            </a:outerShdw>
          </a:effectLst>
        </p:spPr>
        <p:txBody>
          <a:bodyPr lIns="92075" tIns="46038" rIns="92075" bIns="46038">
            <a:spAutoFit/>
          </a:bodyPr>
          <a:lstStyle/>
          <a:p>
            <a:pPr algn="ctr" eaLnBrk="0" hangingPunct="0"/>
            <a:r>
              <a:rPr lang="it-IT" altLang="it-IT"/>
              <a:t>Accordo Stato-Regione 21.12.2011</a:t>
            </a:r>
            <a:br>
              <a:rPr lang="it-IT" altLang="it-IT"/>
            </a:br>
            <a:r>
              <a:rPr lang="it-IT" altLang="it-IT"/>
              <a:t>Formazione Lavoratori</a:t>
            </a:r>
            <a:r>
              <a:rPr lang="it-IT" altLang="it-IT" sz="2000"/>
              <a:t> </a:t>
            </a:r>
          </a:p>
        </p:txBody>
      </p:sp>
      <p:sp>
        <p:nvSpPr>
          <p:cNvPr id="7171" name="Rectangle 34"/>
          <p:cNvSpPr>
            <a:spLocks noChangeArrowheads="1"/>
          </p:cNvSpPr>
          <p:nvPr/>
        </p:nvSpPr>
        <p:spPr bwMode="auto">
          <a:xfrm>
            <a:off x="1619250" y="1628775"/>
            <a:ext cx="7239000" cy="4064000"/>
          </a:xfrm>
          <a:prstGeom prst="rect">
            <a:avLst/>
          </a:prstGeom>
          <a:gradFill rotWithShape="0">
            <a:gsLst>
              <a:gs pos="0">
                <a:srgbClr val="CCECFF"/>
              </a:gs>
              <a:gs pos="100000">
                <a:srgbClr val="FFFFFF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eaLnBrk="0" hangingPunct="0"/>
            <a:r>
              <a:rPr lang="it-IT" altLang="it-IT" sz="2200"/>
              <a:t>Videoterminali </a:t>
            </a:r>
          </a:p>
          <a:p>
            <a:pPr eaLnBrk="0" hangingPunct="0"/>
            <a:r>
              <a:rPr lang="it-IT" altLang="it-IT" sz="2200"/>
              <a:t>Rischi fisici - </a:t>
            </a:r>
            <a:r>
              <a:rPr lang="it-IT" altLang="it-IT" sz="1600"/>
              <a:t>Rumore - Vibrazioni - Radiazioni - Microclima -  Illuminazione</a:t>
            </a:r>
            <a:endParaRPr lang="it-IT" altLang="it-IT" sz="2200"/>
          </a:p>
          <a:p>
            <a:pPr eaLnBrk="0" hangingPunct="0"/>
            <a:r>
              <a:rPr lang="it-IT" altLang="it-IT" sz="2200"/>
              <a:t>Rischi chimici - </a:t>
            </a:r>
            <a:r>
              <a:rPr lang="it-IT" altLang="it-IT" sz="1600"/>
              <a:t>Nebbie - Oli – Fumi – Vapori – Polveri </a:t>
            </a:r>
            <a:br>
              <a:rPr lang="it-IT" altLang="it-IT" sz="1600"/>
            </a:br>
            <a:r>
              <a:rPr lang="it-IT" altLang="it-IT" sz="2200"/>
              <a:t>Etichettatura </a:t>
            </a:r>
          </a:p>
          <a:p>
            <a:pPr eaLnBrk="0" hangingPunct="0"/>
            <a:r>
              <a:rPr lang="it-IT" altLang="it-IT" sz="2200"/>
              <a:t>Rischi cancerogeni </a:t>
            </a:r>
            <a:endParaRPr lang="it-IT" altLang="it-IT" sz="1600"/>
          </a:p>
          <a:p>
            <a:pPr eaLnBrk="0" hangingPunct="0"/>
            <a:r>
              <a:rPr lang="it-IT" altLang="it-IT" sz="2200"/>
              <a:t>Rischi biologici</a:t>
            </a:r>
          </a:p>
          <a:p>
            <a:pPr eaLnBrk="0" hangingPunct="0"/>
            <a:r>
              <a:rPr lang="it-IT" altLang="it-IT" sz="2200"/>
              <a:t>Rischi stress lavoro correlato</a:t>
            </a:r>
          </a:p>
          <a:p>
            <a:pPr eaLnBrk="0" hangingPunct="0"/>
            <a:r>
              <a:rPr lang="it-IT" altLang="it-IT" sz="2200"/>
              <a:t>Movimentazione manuale carichi, movimenti ripetitivi arti superiori e posture</a:t>
            </a:r>
          </a:p>
          <a:p>
            <a:pPr eaLnBrk="0" hangingPunct="0"/>
            <a:r>
              <a:rPr lang="it-IT" altLang="it-IT" sz="2200"/>
              <a:t>Dispositivi Protezione Individuali </a:t>
            </a:r>
          </a:p>
          <a:p>
            <a:pPr eaLnBrk="0" hangingPunct="0"/>
            <a:r>
              <a:rPr lang="it-IT" altLang="it-IT" sz="2200"/>
              <a:t>Sorveglianza sanitaria</a:t>
            </a:r>
            <a:endParaRPr lang="it-IT" altLang="it-IT" sz="1600"/>
          </a:p>
        </p:txBody>
      </p:sp>
      <p:sp>
        <p:nvSpPr>
          <p:cNvPr id="7172" name="Text Box 46"/>
          <p:cNvSpPr txBox="1">
            <a:spLocks noChangeArrowheads="1"/>
          </p:cNvSpPr>
          <p:nvPr/>
        </p:nvSpPr>
        <p:spPr bwMode="auto">
          <a:xfrm>
            <a:off x="3348038" y="260350"/>
            <a:ext cx="5443537" cy="427038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t-IT" altLang="it-IT" sz="2200"/>
              <a:t>FORMAZIONE SPECIFICA</a:t>
            </a:r>
            <a:endParaRPr lang="it-IT" altLang="it-IT" sz="2200">
              <a:solidFill>
                <a:schemeClr val="hlink"/>
              </a:solidFill>
            </a:endParaRPr>
          </a:p>
        </p:txBody>
      </p:sp>
      <p:sp>
        <p:nvSpPr>
          <p:cNvPr id="7173" name="Rectangle 68"/>
          <p:cNvSpPr>
            <a:spLocks noGrp="1" noChangeArrowheads="1"/>
          </p:cNvSpPr>
          <p:nvPr>
            <p:ph type="title" idx="4294967295"/>
          </p:nvPr>
        </p:nvSpPr>
        <p:spPr>
          <a:xfrm rot="16207088">
            <a:off x="-1734344" y="3471069"/>
            <a:ext cx="5148263" cy="1031875"/>
          </a:xfrm>
          <a:solidFill>
            <a:srgbClr val="CCECFF"/>
          </a:solidFill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l"/>
            <a:r>
              <a:rPr lang="it-IT" altLang="it-IT" sz="2200" b="1" smtClean="0">
                <a:latin typeface="Arial" pitchFamily="34" charset="0"/>
              </a:rPr>
              <a:t>Modulo 2 – Salute e Igiene  - 4 ore</a:t>
            </a:r>
            <a:endParaRPr lang="it-IT" altLang="it-IT" b="1" smtClean="0"/>
          </a:p>
        </p:txBody>
      </p:sp>
      <p:sp>
        <p:nvSpPr>
          <p:cNvPr id="6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7" name="AutoShape 1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8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330</Words>
  <Application>Microsoft Office PowerPoint</Application>
  <PresentationFormat>Presentazione su schermo (4:3)</PresentationFormat>
  <Paragraphs>66</Paragraphs>
  <Slides>6</Slides>
  <Notes>4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12" baseType="lpstr">
      <vt:lpstr>宋体</vt:lpstr>
      <vt:lpstr>Arial</vt:lpstr>
      <vt:lpstr>Calibri</vt:lpstr>
      <vt:lpstr>Times New Roman</vt:lpstr>
      <vt:lpstr>Tema di Office</vt:lpstr>
      <vt:lpstr>ClipArt</vt:lpstr>
      <vt:lpstr>DALLA SCUOLA UN LAVORO SICURO   ”FORMAZIONE SPECIFICA  Salute e Sicurezza  nei Luoghi di Lavoro” 8 ore</vt:lpstr>
      <vt:lpstr>Presentazione standard di PowerPoint</vt:lpstr>
      <vt:lpstr>D. Lgs.  09.04.08   n. 81</vt:lpstr>
      <vt:lpstr>Presentazione standard di PowerPoint</vt:lpstr>
      <vt:lpstr>Modulo 1 – Sicurezza  4 ore </vt:lpstr>
      <vt:lpstr>Modulo 2 – Salute e Igiene  - 4 ore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DALLA SCUOLA UN LAVORO SICURO    FORMAZIONE SPECIFICA  COMPARTO SCUOLA  Salute e Sicurezza  nei Luoghi di Lavoro 8 ore</dc:title>
  <dc:creator>Grossi Paola</dc:creator>
  <cp:lastModifiedBy>Gallinari Lia</cp:lastModifiedBy>
  <cp:revision>4</cp:revision>
  <dcterms:created xsi:type="dcterms:W3CDTF">2022-04-01T12:02:30Z</dcterms:created>
  <dcterms:modified xsi:type="dcterms:W3CDTF">2022-04-14T10:46:06Z</dcterms:modified>
</cp:coreProperties>
</file>