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DB5B9-71B8-47F5-B6F8-3CAC0AC5779C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DA547-339F-4292-9253-F0B8877BD882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6BE4BCA-FFAC-4FB3-BF7B-8135629268CE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8F6F2FE-B7B0-4CE9-90A1-23FB0DAD6B4F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307A65E-E5ED-42D7-BC4F-4AA4C85B65C8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7436C22-2A7F-472B-B5CE-7F79CE319692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135C825-AA82-4BD6-AD8A-E4024BB469F0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0FDD7BE-6342-47EB-B1F7-F1A9A130D8AD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471AAF4-8668-4F11-AE49-4D7941605024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AD1474-2D11-40E9-A147-AB86F4BB6574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6A55788-233B-4D2A-8763-EE40B304D1C9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3651994-6AFF-4C96-9ED8-5C3E918F36A7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slide" Target="slide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jpeg"/><Relationship Id="rId9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473144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620713"/>
            <a:ext cx="7848600" cy="46166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it-IT" sz="2400" b="1" dirty="0" smtClean="0">
                <a:solidFill>
                  <a:srgbClr val="000000"/>
                </a:solidFill>
                <a:ea typeface="+mj-ea"/>
                <a:cs typeface="Times New Roman" pitchFamily="18" charset="0"/>
              </a:rPr>
              <a:t>RISCHI CHIMICI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71600" y="2492375"/>
            <a:ext cx="6400800" cy="1766888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 err="1">
                <a:cs typeface="+mn-cs"/>
              </a:rPr>
              <a:t>D.Lgs.</a:t>
            </a:r>
            <a:r>
              <a:rPr lang="it-IT" sz="3200" b="1" dirty="0">
                <a:cs typeface="+mn-cs"/>
              </a:rPr>
              <a:t> 81/08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>
                <a:cs typeface="+mn-cs"/>
              </a:rPr>
              <a:t>TITOLO IX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>
                <a:cs typeface="+mn-cs"/>
              </a:rPr>
              <a:t>SOSTANZE PERICOLOSE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18"/>
          <p:cNvSpPr>
            <a:spLocks noChangeArrowheads="1"/>
          </p:cNvSpPr>
          <p:nvPr/>
        </p:nvSpPr>
        <p:spPr bwMode="auto">
          <a:xfrm>
            <a:off x="300038" y="765175"/>
            <a:ext cx="3551237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AGENTI CHIMICI</a:t>
            </a:r>
          </a:p>
        </p:txBody>
      </p:sp>
      <p:sp>
        <p:nvSpPr>
          <p:cNvPr id="53251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/>
              <a:t>RISCHI CHIMICI</a:t>
            </a:r>
          </a:p>
        </p:txBody>
      </p:sp>
      <p:pic>
        <p:nvPicPr>
          <p:cNvPr id="21508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8938" y="2495550"/>
            <a:ext cx="3325812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uppo 12"/>
          <p:cNvGrpSpPr/>
          <p:nvPr/>
        </p:nvGrpSpPr>
        <p:grpSpPr>
          <a:xfrm>
            <a:off x="251520" y="2852936"/>
            <a:ext cx="2399958" cy="1593800"/>
            <a:chOff x="2904501" y="729249"/>
            <a:chExt cx="2399958" cy="1199979"/>
          </a:xfrm>
          <a:solidFill>
            <a:schemeClr val="bg1">
              <a:lumMod val="95000"/>
            </a:schemeClr>
          </a:solidFill>
        </p:grpSpPr>
        <p:sp>
          <p:nvSpPr>
            <p:cNvPr id="14" name="Rettangolo 13"/>
            <p:cNvSpPr/>
            <p:nvPr/>
          </p:nvSpPr>
          <p:spPr>
            <a:xfrm>
              <a:off x="2904501" y="729249"/>
              <a:ext cx="2399958" cy="1199979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ttangolo 14"/>
            <p:cNvSpPr/>
            <p:nvPr/>
          </p:nvSpPr>
          <p:spPr>
            <a:xfrm>
              <a:off x="2904501" y="729249"/>
              <a:ext cx="2399958" cy="1199979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700" tIns="12700" rIns="12700" bIns="1270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2000" b="1" dirty="0">
                  <a:solidFill>
                    <a:schemeClr val="tx1"/>
                  </a:solidFill>
                  <a:latin typeface="Arial" pitchFamily="34" charset="0"/>
                </a:rPr>
                <a:t>Rischi connessi con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2000" b="1" dirty="0">
                  <a:solidFill>
                    <a:schemeClr val="tx1"/>
                  </a:solidFill>
                  <a:latin typeface="Arial" pitchFamily="34" charset="0"/>
                </a:rPr>
                <a:t>La manipolazione 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2000" b="1" dirty="0">
                  <a:solidFill>
                    <a:schemeClr val="tx1"/>
                  </a:solidFill>
                  <a:latin typeface="Arial" pitchFamily="34" charset="0"/>
                </a:rPr>
                <a:t>L’utilizzo di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2000" b="1" dirty="0">
                  <a:solidFill>
                    <a:schemeClr val="tx1"/>
                  </a:solidFill>
                  <a:latin typeface="Arial" pitchFamily="34" charset="0"/>
                </a:rPr>
                <a:t>sostanze chimiche</a:t>
              </a:r>
            </a:p>
          </p:txBody>
        </p:sp>
      </p:grpSp>
      <p:sp>
        <p:nvSpPr>
          <p:cNvPr id="2" name="CasellaDiTesto 1"/>
          <p:cNvSpPr txBox="1"/>
          <p:nvPr/>
        </p:nvSpPr>
        <p:spPr>
          <a:xfrm>
            <a:off x="2843213" y="1916113"/>
            <a:ext cx="2808287" cy="6477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/>
              <a:t>SICUREZZA: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/>
              <a:t>incendio e/o esplosioni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852738" y="2921000"/>
            <a:ext cx="2808287" cy="147637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/>
              <a:t>SALUTE: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/>
              <a:t>Lesioni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/>
              <a:t>Difetti genetici ereditari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/>
              <a:t>tumori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/>
              <a:t>intossicazioni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843213" y="4691063"/>
            <a:ext cx="2808287" cy="64611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/>
              <a:t>AMBIENTE: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/>
              <a:t>Danni all’ecosistema</a:t>
            </a:r>
          </a:p>
        </p:txBody>
      </p:sp>
      <p:pic>
        <p:nvPicPr>
          <p:cNvPr id="21513" name="Picture 2"/>
          <p:cNvPicPr>
            <a:picLocks noChangeAspect="1" noChangeArrowheads="1"/>
          </p:cNvPicPr>
          <p:nvPr/>
        </p:nvPicPr>
        <p:blipFill>
          <a:blip r:embed="rId4"/>
          <a:srcRect r="66377"/>
          <a:stretch>
            <a:fillRect/>
          </a:stretch>
        </p:blipFill>
        <p:spPr bwMode="auto">
          <a:xfrm>
            <a:off x="317500" y="5505450"/>
            <a:ext cx="8223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Rettangolo 20"/>
          <p:cNvSpPr>
            <a:spLocks noChangeArrowheads="1"/>
          </p:cNvSpPr>
          <p:nvPr/>
        </p:nvSpPr>
        <p:spPr bwMode="auto">
          <a:xfrm>
            <a:off x="1639888" y="5600700"/>
            <a:ext cx="6923087" cy="6143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t-IT" altLang="it-IT" sz="1700" b="1"/>
              <a:t>Il contatto con liquidi corrosivi può causare ustioni e ulcere alla pelle e agli occhi  I liquidi irritanti causano arrossamenti e pruriti</a:t>
            </a:r>
          </a:p>
        </p:txBody>
      </p:sp>
      <p:sp>
        <p:nvSpPr>
          <p:cNvPr id="13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18"/>
          <p:cNvSpPr>
            <a:spLocks noChangeArrowheads="1"/>
          </p:cNvSpPr>
          <p:nvPr/>
        </p:nvSpPr>
        <p:spPr bwMode="auto">
          <a:xfrm>
            <a:off x="300038" y="765175"/>
            <a:ext cx="7672387" cy="70802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>
                <a:latin typeface="Arial" charset="0"/>
                <a:cs typeface="+mn-cs"/>
              </a:rPr>
              <a:t>rischio dovuto a sostanze che possono provocare patologie acute ma anche croniche e irreversibili</a:t>
            </a:r>
          </a:p>
        </p:txBody>
      </p:sp>
      <p:sp>
        <p:nvSpPr>
          <p:cNvPr id="54275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/>
              <a:t>RISCHI CHIMICI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72425" y="704850"/>
            <a:ext cx="92710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468313" y="1557338"/>
          <a:ext cx="8185150" cy="2809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9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738">
                <a:tc>
                  <a:txBody>
                    <a:bodyPr/>
                    <a:lstStyle/>
                    <a:p>
                      <a:r>
                        <a:rPr lang="it-IT" sz="17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GAS</a:t>
                      </a:r>
                      <a:endParaRPr lang="it-IT" sz="17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3" marR="9143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7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Secondo le attività si possono sviluppare diversi gas, anche infiammabili </a:t>
                      </a:r>
                      <a:endParaRPr lang="it-IT" sz="17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3" marR="9143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738">
                <a:tc>
                  <a:txBody>
                    <a:bodyPr/>
                    <a:lstStyle/>
                    <a:p>
                      <a:r>
                        <a:rPr lang="it-IT" sz="17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LIQUIDI E/O VAPORI</a:t>
                      </a:r>
                      <a:endParaRPr lang="it-IT" sz="17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3" marR="9143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7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solventi, carburanti, vernici, prodotti fitosanitari e prodotti per la pulizia. Tutti i liquidi volatili</a:t>
                      </a:r>
                      <a:endParaRPr lang="it-IT" sz="17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3" marR="9143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738">
                <a:tc>
                  <a:txBody>
                    <a:bodyPr/>
                    <a:lstStyle/>
                    <a:p>
                      <a:r>
                        <a:rPr lang="it-IT" sz="17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POLVERI</a:t>
                      </a:r>
                      <a:endParaRPr lang="it-IT" sz="17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3" marR="9143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eaLnBrk="0" hangingPunct="0"/>
                      <a:r>
                        <a:rPr lang="it-IT" altLang="it-IT" sz="1700" b="1" dirty="0" smtClean="0"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Riparazione/ristrutturazione dei locali, operazioni di manutenzione del verde, falegnameria</a:t>
                      </a:r>
                      <a:endParaRPr lang="it-IT" altLang="it-IT" sz="1700" b="1" dirty="0"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33" marR="9143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24">
                <a:tc>
                  <a:txBody>
                    <a:bodyPr/>
                    <a:lstStyle/>
                    <a:p>
                      <a:r>
                        <a:rPr lang="it-IT" sz="17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NEBBIE</a:t>
                      </a:r>
                      <a:endParaRPr lang="it-IT" sz="17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3" marR="9143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700" b="1" dirty="0" smtClean="0"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nebulizzazione di prodotti disinfettanti, fitosanitari e pulizie</a:t>
                      </a:r>
                      <a:endParaRPr lang="it-IT" sz="17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3" marR="9143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738">
                <a:tc>
                  <a:txBody>
                    <a:bodyPr/>
                    <a:lstStyle/>
                    <a:p>
                      <a:r>
                        <a:rPr lang="it-IT" sz="17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FUMI</a:t>
                      </a:r>
                      <a:endParaRPr lang="it-IT" sz="17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3" marR="9143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hangingPunct="0"/>
                      <a:r>
                        <a:rPr lang="it-IT" altLang="it-IT" sz="1700" b="1" dirty="0" smtClean="0"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Saldatura. Processi di combustione. Particelle migliaia di volte inferiori alle polveri.</a:t>
                      </a:r>
                      <a:endParaRPr lang="it-IT" altLang="it-IT" sz="1700" b="1" dirty="0"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33" marR="91433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553" name="Rectangle 12"/>
          <p:cNvSpPr>
            <a:spLocks noChangeArrowheads="1"/>
          </p:cNvSpPr>
          <p:nvPr/>
        </p:nvSpPr>
        <p:spPr bwMode="auto">
          <a:xfrm>
            <a:off x="3924300" y="4986338"/>
            <a:ext cx="2808288" cy="175577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it-IT" altLang="it-IT" b="1"/>
              <a:t>uso prodotti fitosanitari</a:t>
            </a:r>
          </a:p>
          <a:p>
            <a:endParaRPr lang="it-IT" altLang="it-IT" b="1"/>
          </a:p>
          <a:p>
            <a:r>
              <a:rPr lang="it-IT" altLang="it-IT" b="1"/>
              <a:t>allevamenti:</a:t>
            </a:r>
          </a:p>
          <a:p>
            <a:r>
              <a:rPr lang="it-IT" altLang="it-IT" b="1"/>
              <a:t>uso di disinfettanti </a:t>
            </a:r>
          </a:p>
          <a:p>
            <a:r>
              <a:rPr lang="it-IT" altLang="it-IT" b="1"/>
              <a:t>pulizia mungitrice</a:t>
            </a:r>
          </a:p>
          <a:p>
            <a:r>
              <a:rPr lang="it-IT" altLang="it-IT" b="1"/>
              <a:t>pulizia allevamenti</a:t>
            </a:r>
          </a:p>
        </p:txBody>
      </p:sp>
      <p:sp>
        <p:nvSpPr>
          <p:cNvPr id="22554" name="Rettangolo 2"/>
          <p:cNvSpPr>
            <a:spLocks noChangeArrowheads="1"/>
          </p:cNvSpPr>
          <p:nvPr/>
        </p:nvSpPr>
        <p:spPr bwMode="auto">
          <a:xfrm>
            <a:off x="611188" y="5210175"/>
            <a:ext cx="228600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it-IT" altLang="it-IT" sz="2000" b="1">
                <a:solidFill>
                  <a:srgbClr val="000000"/>
                </a:solidFill>
              </a:rPr>
              <a:t>LAVORI CON SOSTANZE PERICOLOSE</a:t>
            </a:r>
          </a:p>
        </p:txBody>
      </p:sp>
      <p:pic>
        <p:nvPicPr>
          <p:cNvPr id="225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01975" y="5318125"/>
            <a:ext cx="822325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1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4"/>
          <p:cNvSpPr txBox="1">
            <a:spLocks noChangeArrowheads="1"/>
          </p:cNvSpPr>
          <p:nvPr/>
        </p:nvSpPr>
        <p:spPr bwMode="auto">
          <a:xfrm>
            <a:off x="266700" y="122238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latin typeface="Arial" charset="0"/>
                <a:cs typeface="+mn-cs"/>
              </a:rPr>
              <a:t>RISCHI CHIMICI</a:t>
            </a:r>
          </a:p>
        </p:txBody>
      </p:sp>
      <p:sp>
        <p:nvSpPr>
          <p:cNvPr id="4102" name="Rectangle 18"/>
          <p:cNvSpPr>
            <a:spLocks noChangeArrowheads="1"/>
          </p:cNvSpPr>
          <p:nvPr/>
        </p:nvSpPr>
        <p:spPr bwMode="auto">
          <a:xfrm>
            <a:off x="300038" y="765175"/>
            <a:ext cx="2543175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ASSORBIMENTO</a:t>
            </a:r>
          </a:p>
        </p:txBody>
      </p:sp>
      <p:sp>
        <p:nvSpPr>
          <p:cNvPr id="23556" name="Rectangle 25"/>
          <p:cNvSpPr>
            <a:spLocks noChangeArrowheads="1"/>
          </p:cNvSpPr>
          <p:nvPr/>
        </p:nvSpPr>
        <p:spPr bwMode="auto">
          <a:xfrm>
            <a:off x="266700" y="5838825"/>
            <a:ext cx="3043238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700" b="1">
                <a:ea typeface="ＭＳ Ｐゴシック" pitchFamily="34" charset="-128"/>
              </a:rPr>
              <a:t>Gli organi bersaglio sono: </a:t>
            </a:r>
          </a:p>
        </p:txBody>
      </p:sp>
      <p:pic>
        <p:nvPicPr>
          <p:cNvPr id="2355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347788"/>
            <a:ext cx="263366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1347788"/>
            <a:ext cx="2590800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59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19788" y="1347788"/>
            <a:ext cx="2601912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60" name="Rettangolo 2"/>
          <p:cNvSpPr>
            <a:spLocks noChangeArrowheads="1"/>
          </p:cNvSpPr>
          <p:nvPr/>
        </p:nvSpPr>
        <p:spPr bwMode="auto">
          <a:xfrm>
            <a:off x="982663" y="3416300"/>
            <a:ext cx="1428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b="1">
                <a:ea typeface="ＭＳ Ｐゴシック" pitchFamily="34" charset="-128"/>
              </a:rPr>
              <a:t>CONTATTO</a:t>
            </a:r>
            <a:endParaRPr lang="it-IT" altLang="it-IT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3561" name="Rettangolo 3"/>
          <p:cNvSpPr>
            <a:spLocks noChangeArrowheads="1"/>
          </p:cNvSpPr>
          <p:nvPr/>
        </p:nvSpPr>
        <p:spPr bwMode="auto">
          <a:xfrm>
            <a:off x="6505575" y="3416300"/>
            <a:ext cx="1595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b="1">
                <a:ea typeface="ＭＳ Ｐゴシック" pitchFamily="34" charset="-128"/>
              </a:rPr>
              <a:t>INALAZIONE</a:t>
            </a:r>
            <a:endParaRPr lang="it-IT" altLang="it-IT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3562" name="Rettangolo 4"/>
          <p:cNvSpPr>
            <a:spLocks noChangeArrowheads="1"/>
          </p:cNvSpPr>
          <p:nvPr/>
        </p:nvSpPr>
        <p:spPr bwMode="auto">
          <a:xfrm>
            <a:off x="3684588" y="3429000"/>
            <a:ext cx="16081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b="1">
                <a:ea typeface="ＭＳ Ｐゴシック" pitchFamily="34" charset="-128"/>
              </a:rPr>
              <a:t>INGESTIONE</a:t>
            </a:r>
          </a:p>
        </p:txBody>
      </p:sp>
      <p:sp>
        <p:nvSpPr>
          <p:cNvPr id="23563" name="Rettangolo 5"/>
          <p:cNvSpPr>
            <a:spLocks noChangeArrowheads="1"/>
          </p:cNvSpPr>
          <p:nvPr/>
        </p:nvSpPr>
        <p:spPr bwMode="auto">
          <a:xfrm>
            <a:off x="1587500" y="4338638"/>
            <a:ext cx="2286000" cy="6159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700" b="1">
                <a:solidFill>
                  <a:srgbClr val="000000"/>
                </a:solidFill>
                <a:ea typeface="ＭＳ Ｐゴシック" pitchFamily="34" charset="-128"/>
              </a:rPr>
              <a:t>La sede di distribuzione è:</a:t>
            </a:r>
          </a:p>
        </p:txBody>
      </p:sp>
      <p:sp>
        <p:nvSpPr>
          <p:cNvPr id="23564" name="Rettangolo 6"/>
          <p:cNvSpPr>
            <a:spLocks noChangeArrowheads="1"/>
          </p:cNvSpPr>
          <p:nvPr/>
        </p:nvSpPr>
        <p:spPr bwMode="auto">
          <a:xfrm>
            <a:off x="4164013" y="4076700"/>
            <a:ext cx="3511550" cy="11398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0" hangingPunct="0">
              <a:spcBef>
                <a:spcPct val="50000"/>
              </a:spcBef>
              <a:buFont typeface="Arial" pitchFamily="34" charset="0"/>
              <a:buChar char="•"/>
            </a:pPr>
            <a:r>
              <a:rPr lang="it-IT" altLang="it-IT" sz="1700" b="1">
                <a:solidFill>
                  <a:srgbClr val="000000"/>
                </a:solidFill>
                <a:ea typeface="ＭＳ Ｐゴシック" pitchFamily="34" charset="-128"/>
              </a:rPr>
              <a:t>POLMONE </a:t>
            </a:r>
          </a:p>
          <a:p>
            <a:pPr marL="285750" indent="-285750" eaLnBrk="0" hangingPunct="0">
              <a:spcBef>
                <a:spcPct val="50000"/>
              </a:spcBef>
              <a:buFont typeface="Arial" pitchFamily="34" charset="0"/>
              <a:buChar char="•"/>
            </a:pPr>
            <a:r>
              <a:rPr lang="it-IT" altLang="it-IT" sz="1700" b="1">
                <a:solidFill>
                  <a:srgbClr val="000000"/>
                </a:solidFill>
                <a:ea typeface="ＭＳ Ｐゴシック" pitchFamily="34" charset="-128"/>
              </a:rPr>
              <a:t>PELLE               </a:t>
            </a:r>
          </a:p>
          <a:p>
            <a:pPr marL="285750" indent="-285750" eaLnBrk="0" hangingPunct="0">
              <a:spcBef>
                <a:spcPct val="50000"/>
              </a:spcBef>
              <a:buFont typeface="Arial" pitchFamily="34" charset="0"/>
              <a:buChar char="•"/>
            </a:pPr>
            <a:r>
              <a:rPr lang="it-IT" altLang="it-IT" sz="1700" b="1">
                <a:solidFill>
                  <a:srgbClr val="000000"/>
                </a:solidFill>
                <a:ea typeface="ＭＳ Ｐゴシック" pitchFamily="34" charset="-128"/>
              </a:rPr>
              <a:t>APPARATO DIGERENTE</a:t>
            </a:r>
          </a:p>
        </p:txBody>
      </p:sp>
      <p:sp>
        <p:nvSpPr>
          <p:cNvPr id="23565" name="Rettangolo 7"/>
          <p:cNvSpPr>
            <a:spLocks noChangeArrowheads="1"/>
          </p:cNvSpPr>
          <p:nvPr/>
        </p:nvSpPr>
        <p:spPr bwMode="auto">
          <a:xfrm>
            <a:off x="5302250" y="5729288"/>
            <a:ext cx="323215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700" b="1">
                <a:solidFill>
                  <a:srgbClr val="000000"/>
                </a:solidFill>
                <a:ea typeface="ＭＳ Ｐゴシック" pitchFamily="34" charset="-128"/>
              </a:rPr>
              <a:t>fegato, rene , cuore, polmoni, sangue, sistema nervoso.</a:t>
            </a:r>
          </a:p>
        </p:txBody>
      </p:sp>
      <p:pic>
        <p:nvPicPr>
          <p:cNvPr id="2356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1663" y="5434013"/>
            <a:ext cx="2043112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17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18"/>
          <p:cNvSpPr>
            <a:spLocks noChangeArrowheads="1"/>
          </p:cNvSpPr>
          <p:nvPr/>
        </p:nvSpPr>
        <p:spPr bwMode="auto">
          <a:xfrm>
            <a:off x="300038" y="765175"/>
            <a:ext cx="3551237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MISURE DI PREVENZIONE</a:t>
            </a:r>
          </a:p>
        </p:txBody>
      </p:sp>
      <p:sp>
        <p:nvSpPr>
          <p:cNvPr id="6150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latin typeface="Arial" charset="0"/>
                <a:cs typeface="+mn-cs"/>
              </a:rPr>
              <a:t>RISCHI CHIMICI</a:t>
            </a:r>
          </a:p>
        </p:txBody>
      </p:sp>
      <p:sp>
        <p:nvSpPr>
          <p:cNvPr id="2" name="Rettangolo 1"/>
          <p:cNvSpPr/>
          <p:nvPr/>
        </p:nvSpPr>
        <p:spPr>
          <a:xfrm>
            <a:off x="295275" y="1628775"/>
            <a:ext cx="8386763" cy="448786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1700" b="1" dirty="0"/>
              <a:t>Il lavoratore deve: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it-IT" altLang="it-IT" sz="1700" b="1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Garantire al meglio l’ORDINE e la PULIZIA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Conoscere le proprietà delle sostanze o preparati con le quali 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può venire a contatto e cosa fare in caso di...  (leggere sempre etichetta e scheda dati di sicurezza)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Non travasare mai prodotti in contenitori destinati ad alimenti e bevande ma utilizzare sempre contenitori idonei e provvisti di  etichette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Rispettare le norme igieniche personali: lavarsi le mani e togliere gli indumenti contaminati prima di mangiare.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Mantenere nella zona di lavoro solo la quantità di sostanze pericolose necessaria per la lavorazione giornaliera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Utilizzare i DPI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Riporre le sostanze pericolose negli armadi accessibili solo a  persone autorizzate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Avere la possibilità di utilizzare acqua pulita per lavare eventuali parti del corpo contaminate </a:t>
            </a:r>
          </a:p>
        </p:txBody>
      </p:sp>
      <p:sp>
        <p:nvSpPr>
          <p:cNvPr id="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18"/>
          <p:cNvSpPr>
            <a:spLocks noChangeArrowheads="1"/>
          </p:cNvSpPr>
          <p:nvPr/>
        </p:nvSpPr>
        <p:spPr bwMode="auto">
          <a:xfrm>
            <a:off x="300038" y="765175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LUOGHI CON GAS PERICOLOSI</a:t>
            </a:r>
          </a:p>
        </p:txBody>
      </p:sp>
      <p:sp>
        <p:nvSpPr>
          <p:cNvPr id="7174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latin typeface="Arial" charset="0"/>
                <a:cs typeface="+mn-cs"/>
              </a:rPr>
              <a:t>RISCHI CHIMICI</a:t>
            </a:r>
          </a:p>
        </p:txBody>
      </p:sp>
      <p:pic>
        <p:nvPicPr>
          <p:cNvPr id="1029" name="Picture 5" descr="pericolo pozzo ner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1630363"/>
            <a:ext cx="2630488" cy="410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1026" name="Object 8"/>
          <p:cNvGraphicFramePr>
            <a:graphicFrameLocks noGrp="1" noChangeAspect="1"/>
          </p:cNvGraphicFramePr>
          <p:nvPr>
            <p:ph idx="4294967295"/>
          </p:nvPr>
        </p:nvGraphicFramePr>
        <p:xfrm>
          <a:off x="3708400" y="3068638"/>
          <a:ext cx="1166813" cy="194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lip" r:id="rId5" imgW="2033588" imgH="3390900" progId="MS_ClipArt_Gallery.5">
                  <p:embed/>
                </p:oleObj>
              </mc:Choice>
              <mc:Fallback>
                <p:oleObj name="Clip" r:id="rId5" imgW="2033588" imgH="3390900" progId="MS_ClipArt_Gallery.5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3068638"/>
                        <a:ext cx="1166813" cy="1944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Rectangle 10"/>
          <p:cNvSpPr>
            <a:spLocks noChangeArrowheads="1"/>
          </p:cNvSpPr>
          <p:nvPr/>
        </p:nvSpPr>
        <p:spPr bwMode="auto">
          <a:xfrm>
            <a:off x="3708400" y="4724400"/>
            <a:ext cx="1295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altLang="it-IT" sz="2000" b="1"/>
              <a:t>NON</a:t>
            </a:r>
          </a:p>
          <a:p>
            <a:pPr algn="ctr" eaLnBrk="0" hangingPunct="0"/>
            <a:r>
              <a:rPr lang="it-IT" altLang="it-IT" sz="2000" b="1"/>
              <a:t>ENTRARE</a:t>
            </a:r>
            <a:endParaRPr lang="it-IT" altLang="it-IT" b="1"/>
          </a:p>
        </p:txBody>
      </p:sp>
      <p:pic>
        <p:nvPicPr>
          <p:cNvPr id="1031" name="Picture 11" descr="pericolo silo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0" y="1628775"/>
            <a:ext cx="2997200" cy="3400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2" name="Picture 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13250" y="1536700"/>
            <a:ext cx="1219200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ttangolo 1"/>
          <p:cNvSpPr>
            <a:spLocks noChangeArrowheads="1"/>
          </p:cNvSpPr>
          <p:nvPr/>
        </p:nvSpPr>
        <p:spPr bwMode="auto">
          <a:xfrm>
            <a:off x="639763" y="5876925"/>
            <a:ext cx="2209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it-IT" altLang="it-IT" sz="2000" b="1">
                <a:solidFill>
                  <a:srgbClr val="000000"/>
                </a:solidFill>
              </a:rPr>
              <a:t>VASCA LIQUAMI</a:t>
            </a:r>
            <a:endParaRPr lang="it-IT" altLang="it-IT" b="1">
              <a:solidFill>
                <a:srgbClr val="000000"/>
              </a:solidFill>
            </a:endParaRPr>
          </a:p>
        </p:txBody>
      </p:sp>
      <p:sp>
        <p:nvSpPr>
          <p:cNvPr id="1034" name="Rettangolo 2"/>
          <p:cNvSpPr>
            <a:spLocks noChangeArrowheads="1"/>
          </p:cNvSpPr>
          <p:nvPr/>
        </p:nvSpPr>
        <p:spPr bwMode="auto">
          <a:xfrm>
            <a:off x="5699125" y="5141913"/>
            <a:ext cx="2987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it-IT" altLang="it-IT" sz="2000" b="1">
                <a:solidFill>
                  <a:srgbClr val="000000"/>
                </a:solidFill>
              </a:rPr>
              <a:t>SILOS DI FERMENTAZIONE</a:t>
            </a:r>
            <a:endParaRPr lang="it-IT" altLang="it-IT" b="1">
              <a:solidFill>
                <a:srgbClr val="000000"/>
              </a:solidFill>
            </a:endParaRPr>
          </a:p>
        </p:txBody>
      </p:sp>
      <p:sp>
        <p:nvSpPr>
          <p:cNvPr id="11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2" name="AutoShape 17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3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2"/>
          <p:cNvSpPr>
            <a:spLocks noChangeArrowheads="1"/>
          </p:cNvSpPr>
          <p:nvPr/>
        </p:nvSpPr>
        <p:spPr bwMode="auto">
          <a:xfrm>
            <a:off x="420688" y="2070100"/>
            <a:ext cx="3443287" cy="2970213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1700" b="1" u="sng" dirty="0">
                <a:solidFill>
                  <a:srgbClr val="000000"/>
                </a:solidFill>
                <a:sym typeface="Monotype Sorts" pitchFamily="2" charset="2"/>
              </a:rPr>
              <a:t>Agenti chimici con SDS:</a:t>
            </a:r>
          </a:p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it-IT" altLang="it-IT" sz="1700" b="1" dirty="0">
              <a:solidFill>
                <a:srgbClr val="000000"/>
              </a:solidFill>
              <a:sym typeface="Monotype Sorts" pitchFamily="2" charset="2"/>
            </a:endParaRPr>
          </a:p>
          <a:p>
            <a:pPr marL="176213" indent="-176213" algn="just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>
                <a:solidFill>
                  <a:srgbClr val="000000"/>
                </a:solidFill>
                <a:sym typeface="Monotype Sorts" pitchFamily="2" charset="2"/>
              </a:rPr>
              <a:t>prodotti fitosanitari</a:t>
            </a:r>
            <a:endParaRPr lang="it-IT" sz="1700" b="1" dirty="0">
              <a:solidFill>
                <a:srgbClr val="000000"/>
              </a:solidFill>
            </a:endParaRPr>
          </a:p>
          <a:p>
            <a:pPr marL="176213" indent="-176213" algn="just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>
                <a:solidFill>
                  <a:srgbClr val="000000"/>
                </a:solidFill>
                <a:sym typeface="Monotype Sorts" pitchFamily="2" charset="2"/>
              </a:rPr>
              <a:t>disincrostanti (</a:t>
            </a:r>
            <a:r>
              <a:rPr lang="it-IT" altLang="it-IT" sz="1700" b="1" dirty="0">
                <a:solidFill>
                  <a:srgbClr val="000000"/>
                </a:solidFill>
              </a:rPr>
              <a:t>soda caustica)</a:t>
            </a:r>
            <a:endParaRPr lang="it-IT" altLang="it-IT" sz="1700" b="1" dirty="0">
              <a:solidFill>
                <a:srgbClr val="000000"/>
              </a:solidFill>
              <a:sym typeface="Monotype Sorts" pitchFamily="2" charset="2"/>
            </a:endParaRPr>
          </a:p>
          <a:p>
            <a:pPr marL="176213" indent="-176213" algn="just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>
                <a:solidFill>
                  <a:srgbClr val="000000"/>
                </a:solidFill>
                <a:sym typeface="Monotype Sorts" pitchFamily="2" charset="2"/>
              </a:rPr>
              <a:t>detergenti </a:t>
            </a:r>
          </a:p>
          <a:p>
            <a:pPr marL="176213" indent="-176213" algn="just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>
                <a:solidFill>
                  <a:srgbClr val="000000"/>
                </a:solidFill>
                <a:sym typeface="Monotype Sorts" pitchFamily="2" charset="2"/>
              </a:rPr>
              <a:t>disinfettanti</a:t>
            </a:r>
          </a:p>
          <a:p>
            <a:pPr marL="176213" indent="-176213" algn="just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>
                <a:solidFill>
                  <a:srgbClr val="000000"/>
                </a:solidFill>
                <a:sym typeface="Monotype Sorts" pitchFamily="2" charset="2"/>
              </a:rPr>
              <a:t>solventi/diluenti  </a:t>
            </a:r>
          </a:p>
          <a:p>
            <a:pPr marL="176213" indent="-176213" algn="just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>
                <a:solidFill>
                  <a:srgbClr val="000000"/>
                </a:solidFill>
                <a:sym typeface="Monotype Sorts" pitchFamily="2" charset="2"/>
              </a:rPr>
              <a:t>vernici </a:t>
            </a:r>
          </a:p>
          <a:p>
            <a:pPr marL="176213" indent="-176213" algn="just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>
                <a:solidFill>
                  <a:srgbClr val="000000"/>
                </a:solidFill>
                <a:sym typeface="Monotype Sorts" pitchFamily="2" charset="2"/>
              </a:rPr>
              <a:t>additivi per officina </a:t>
            </a:r>
          </a:p>
          <a:p>
            <a:pPr marL="176213" indent="-176213" algn="just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>
                <a:solidFill>
                  <a:srgbClr val="000000"/>
                </a:solidFill>
                <a:sym typeface="Monotype Sorts" pitchFamily="2" charset="2"/>
              </a:rPr>
              <a:t>oli lubrificanti </a:t>
            </a:r>
          </a:p>
          <a:p>
            <a:pPr marL="176213" indent="-176213" algn="just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>
                <a:solidFill>
                  <a:srgbClr val="000000"/>
                </a:solidFill>
                <a:sym typeface="Monotype Sorts" pitchFamily="2" charset="2"/>
              </a:rPr>
              <a:t>colle e collanti</a:t>
            </a:r>
          </a:p>
        </p:txBody>
      </p:sp>
      <p:sp>
        <p:nvSpPr>
          <p:cNvPr id="8198" name="Rectangle 18"/>
          <p:cNvSpPr>
            <a:spLocks noChangeArrowheads="1"/>
          </p:cNvSpPr>
          <p:nvPr/>
        </p:nvSpPr>
        <p:spPr bwMode="auto">
          <a:xfrm>
            <a:off x="300038" y="765175"/>
            <a:ext cx="4919662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SCHEDA DATI DI SICUREZZA – SDS</a:t>
            </a:r>
          </a:p>
        </p:txBody>
      </p:sp>
      <p:sp>
        <p:nvSpPr>
          <p:cNvPr id="8199" name="Rectangle 4"/>
          <p:cNvSpPr txBox="1">
            <a:spLocks noChangeArrowheads="1"/>
          </p:cNvSpPr>
          <p:nvPr/>
        </p:nvSpPr>
        <p:spPr bwMode="auto">
          <a:xfrm>
            <a:off x="420688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latin typeface="Arial" charset="0"/>
                <a:cs typeface="+mn-cs"/>
              </a:rPr>
              <a:t>RISCHI CHIMICI</a:t>
            </a:r>
          </a:p>
        </p:txBody>
      </p:sp>
      <p:pic>
        <p:nvPicPr>
          <p:cNvPr id="25605" name="Picture 9" descr="catellani_etichetta tossico 1"/>
          <p:cNvPicPr>
            <a:picLocks noChangeAspect="1" noChangeArrowheads="1"/>
          </p:cNvPicPr>
          <p:nvPr/>
        </p:nvPicPr>
        <p:blipFill>
          <a:blip r:embed="rId3"/>
          <a:srcRect l="59351" t="27756" r="7874" b="47687"/>
          <a:stretch>
            <a:fillRect/>
          </a:stretch>
        </p:blipFill>
        <p:spPr bwMode="auto">
          <a:xfrm>
            <a:off x="4938713" y="3289300"/>
            <a:ext cx="2808287" cy="280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606" name="Picture 7" descr=" 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2063" y="1771650"/>
            <a:ext cx="1512887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8" descr="informazion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7675" y="3289300"/>
            <a:ext cx="1752600" cy="350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2"/>
          <p:cNvSpPr>
            <a:spLocks noChangeArrowheads="1"/>
          </p:cNvSpPr>
          <p:nvPr/>
        </p:nvSpPr>
        <p:spPr bwMode="auto">
          <a:xfrm>
            <a:off x="304800" y="1323975"/>
            <a:ext cx="4914900" cy="4068763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1. identificazione della sostanza/preparato e della società/impresa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2. Identificazione dei pericoli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3. Composizione /informazione sugli ingredienti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4. Misure di primo soccorso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5. Misure di lotta antincendio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6. Misure in caso di rilascio accidentale;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7. Manipolazione ed immagazzinamento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8. Controllo sulla esposizione/protezione individuale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9.   Proprietà fisiche e chimiche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10. Stabilità e reattività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11. Informazioni tossicologiche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12. Informazioni ecologiche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13. Considerazioni sullo smaltimento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14. Informazioni sul trasporto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15. Informazioni sulla regolamentazione</a:t>
            </a:r>
          </a:p>
          <a:p>
            <a:pPr marL="609600" indent="-609600">
              <a:lnSpc>
                <a:spcPct val="80000"/>
              </a:lnSpc>
            </a:pPr>
            <a:r>
              <a:rPr lang="it-IT" altLang="it-IT" sz="1700" b="1">
                <a:solidFill>
                  <a:srgbClr val="000000"/>
                </a:solidFill>
              </a:rPr>
              <a:t>16. Altre informazioni</a:t>
            </a:r>
          </a:p>
        </p:txBody>
      </p:sp>
      <p:sp>
        <p:nvSpPr>
          <p:cNvPr id="9222" name="Rectangle 18"/>
          <p:cNvSpPr>
            <a:spLocks noChangeArrowheads="1"/>
          </p:cNvSpPr>
          <p:nvPr/>
        </p:nvSpPr>
        <p:spPr bwMode="auto">
          <a:xfrm>
            <a:off x="300038" y="765175"/>
            <a:ext cx="4919662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SCHEDA DATI DI SICUREZZA – SDS</a:t>
            </a:r>
          </a:p>
        </p:txBody>
      </p:sp>
      <p:sp>
        <p:nvSpPr>
          <p:cNvPr id="9223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latin typeface="Arial" charset="0"/>
                <a:cs typeface="+mn-cs"/>
              </a:rPr>
              <a:t>RISCHI CHIMICI</a:t>
            </a:r>
          </a:p>
        </p:txBody>
      </p:sp>
      <p:pic>
        <p:nvPicPr>
          <p:cNvPr id="26629" name="Picture 8" descr="informazi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0250" y="1341438"/>
            <a:ext cx="1752600" cy="350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292725" y="4940300"/>
            <a:ext cx="3311525" cy="15700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  <a:extLst/>
        </p:spPr>
        <p:txBody>
          <a:bodyPr>
            <a:spAutoFit/>
          </a:bodyPr>
          <a:lstStyle/>
          <a:p>
            <a:pPr algn="just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it-IT" sz="1600" b="1" dirty="0">
                <a:latin typeface="Arial" charset="0"/>
                <a:ea typeface="ＭＳ Ｐゴシック" charset="0"/>
              </a:rPr>
              <a:t>La scheda di sicurezza fornisce molte informazioni utili,  richiederla al rivenditore quando si acquistano i prodotti pericolosi, compresi i prodotti fitosanitari.  </a:t>
            </a:r>
          </a:p>
        </p:txBody>
      </p:sp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18"/>
          <p:cNvSpPr>
            <a:spLocks noChangeArrowheads="1"/>
          </p:cNvSpPr>
          <p:nvPr/>
        </p:nvSpPr>
        <p:spPr bwMode="auto">
          <a:xfrm>
            <a:off x="300038" y="765175"/>
            <a:ext cx="4487862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NORME COMPORTAMENTALI</a:t>
            </a: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/>
          <a:srcRect l="68134"/>
          <a:stretch>
            <a:fillRect/>
          </a:stretch>
        </p:blipFill>
        <p:spPr bwMode="auto">
          <a:xfrm>
            <a:off x="7921625" y="3925888"/>
            <a:ext cx="77946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latin typeface="Arial" charset="0"/>
                <a:cs typeface="+mn-cs"/>
              </a:rPr>
              <a:t>RISCHI CHIMICI</a:t>
            </a: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/>
          <a:srcRect r="66377"/>
          <a:stretch>
            <a:fillRect/>
          </a:stretch>
        </p:blipFill>
        <p:spPr bwMode="auto">
          <a:xfrm>
            <a:off x="3965575" y="5707063"/>
            <a:ext cx="8223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5" descr="travaso scorretto 1"/>
          <p:cNvPicPr>
            <a:picLocks noChangeAspect="1" noChangeArrowheads="1"/>
          </p:cNvPicPr>
          <p:nvPr/>
        </p:nvPicPr>
        <p:blipFill>
          <a:blip r:embed="rId4">
            <a:lum bright="16000"/>
          </a:blip>
          <a:srcRect/>
          <a:stretch>
            <a:fillRect/>
          </a:stretch>
        </p:blipFill>
        <p:spPr bwMode="auto">
          <a:xfrm>
            <a:off x="398463" y="1700213"/>
            <a:ext cx="2370137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7655" name="Picture 6" descr="travaso scorretto 2"/>
          <p:cNvPicPr>
            <a:picLocks noChangeAspect="1" noChangeArrowheads="1"/>
          </p:cNvPicPr>
          <p:nvPr/>
        </p:nvPicPr>
        <p:blipFill>
          <a:blip r:embed="rId5">
            <a:lum bright="20000"/>
          </a:blip>
          <a:srcRect/>
          <a:stretch>
            <a:fillRect/>
          </a:stretch>
        </p:blipFill>
        <p:spPr bwMode="auto">
          <a:xfrm>
            <a:off x="2836863" y="1697038"/>
            <a:ext cx="2120900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656" name="Rettangolo 1"/>
          <p:cNvSpPr>
            <a:spLocks noChangeArrowheads="1"/>
          </p:cNvSpPr>
          <p:nvPr/>
        </p:nvSpPr>
        <p:spPr bwMode="auto">
          <a:xfrm>
            <a:off x="1574800" y="5805488"/>
            <a:ext cx="2227263" cy="3698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it-IT" altLang="it-IT" b="1"/>
              <a:t>NON TRAVASARE </a:t>
            </a:r>
          </a:p>
        </p:txBody>
      </p:sp>
      <p:pic>
        <p:nvPicPr>
          <p:cNvPr id="27657" name="Picture 7" descr="leggere l'etichetta"/>
          <p:cNvPicPr>
            <a:picLocks noChangeAspect="1" noChangeArrowheads="1"/>
          </p:cNvPicPr>
          <p:nvPr/>
        </p:nvPicPr>
        <p:blipFill>
          <a:blip r:embed="rId6">
            <a:lum bright="10000"/>
          </a:blip>
          <a:srcRect/>
          <a:stretch>
            <a:fillRect/>
          </a:stretch>
        </p:blipFill>
        <p:spPr bwMode="auto">
          <a:xfrm>
            <a:off x="5410200" y="1905000"/>
            <a:ext cx="3429000" cy="1931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658" name="Rettangolo 2"/>
          <p:cNvSpPr>
            <a:spLocks noChangeArrowheads="1"/>
          </p:cNvSpPr>
          <p:nvPr/>
        </p:nvSpPr>
        <p:spPr bwMode="auto">
          <a:xfrm>
            <a:off x="5683250" y="4005263"/>
            <a:ext cx="1655763" cy="64611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it-IT" altLang="it-IT" b="1"/>
              <a:t>LEGGERE</a:t>
            </a:r>
          </a:p>
          <a:p>
            <a:pPr algn="ctr" eaLnBrk="0" hangingPunct="0"/>
            <a:r>
              <a:rPr lang="it-IT" altLang="it-IT" b="1"/>
              <a:t>L’ETICHETTA</a:t>
            </a:r>
          </a:p>
        </p:txBody>
      </p:sp>
      <p:sp>
        <p:nvSpPr>
          <p:cNvPr id="27659" name="Ovale 14"/>
          <p:cNvSpPr>
            <a:spLocks noChangeArrowheads="1"/>
          </p:cNvSpPr>
          <p:nvPr/>
        </p:nvSpPr>
        <p:spPr bwMode="auto">
          <a:xfrm>
            <a:off x="3635375" y="2565400"/>
            <a:ext cx="431800" cy="431800"/>
          </a:xfrm>
          <a:prstGeom prst="ellipse">
            <a:avLst/>
          </a:prstGeom>
          <a:solidFill>
            <a:srgbClr val="99CCFF"/>
          </a:solidFill>
          <a:ln w="12700" algn="ctr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27660" name="Ovale 15"/>
          <p:cNvSpPr>
            <a:spLocks noChangeArrowheads="1"/>
          </p:cNvSpPr>
          <p:nvPr/>
        </p:nvSpPr>
        <p:spPr bwMode="auto">
          <a:xfrm>
            <a:off x="1258888" y="2565400"/>
            <a:ext cx="433387" cy="431800"/>
          </a:xfrm>
          <a:prstGeom prst="ellipse">
            <a:avLst/>
          </a:prstGeom>
          <a:solidFill>
            <a:srgbClr val="99CCFF"/>
          </a:solidFill>
          <a:ln w="12700" algn="ctr">
            <a:noFill/>
            <a:round/>
            <a:headEnd/>
            <a:tailEnd/>
          </a:ln>
        </p:spPr>
        <p:txBody>
          <a:bodyPr lIns="92075" tIns="46038" rIns="92075" bIns="46038"/>
          <a:lstStyle/>
          <a:p>
            <a:pPr algn="ctr" eaLnBrk="0" hangingPunct="0"/>
            <a:endParaRPr lang="it-IT" altLang="it-IT" sz="1200" b="1"/>
          </a:p>
        </p:txBody>
      </p:sp>
      <p:sp>
        <p:nvSpPr>
          <p:cNvPr id="13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4" name="AutoShape 17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18"/>
          <p:cNvSpPr>
            <a:spLocks noChangeArrowheads="1"/>
          </p:cNvSpPr>
          <p:nvPr/>
        </p:nvSpPr>
        <p:spPr bwMode="auto">
          <a:xfrm>
            <a:off x="300038" y="765175"/>
            <a:ext cx="669925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POLVERI ALLERGIZZANTI EFFETTI SULLA SALUTE</a:t>
            </a:r>
          </a:p>
        </p:txBody>
      </p:sp>
      <p:sp>
        <p:nvSpPr>
          <p:cNvPr id="11270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latin typeface="Arial" charset="0"/>
                <a:cs typeface="+mn-cs"/>
              </a:rPr>
              <a:t>RISCHI CHIMICI</a:t>
            </a: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338138" y="1700213"/>
          <a:ext cx="8456612" cy="3932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9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6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7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ASMA </a:t>
                      </a:r>
                    </a:p>
                    <a:p>
                      <a:pPr algn="just"/>
                      <a:endParaRPr lang="it-IT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è una malattia caratterizzata da una infiammazione delle vie aeree e da una iperattività della muscolatura liscia dei piccoli bronchi</a:t>
                      </a:r>
                      <a:endParaRPr lang="it-IT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15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ALVEOLITI</a:t>
                      </a:r>
                    </a:p>
                    <a:p>
                      <a:pPr algn="just"/>
                      <a:endParaRPr lang="it-IT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altLang="it-IT" sz="1800" b="1" dirty="0" smtClean="0">
                          <a:latin typeface="Arial" pitchFamily="34" charset="0"/>
                          <a:cs typeface="Arial" pitchFamily="34" charset="0"/>
                        </a:rPr>
                        <a:t>Viene detta “pneumopatia dell’agricoltore” oppure “polmone del contadino”.</a:t>
                      </a:r>
                    </a:p>
                    <a:p>
                      <a:pPr algn="just"/>
                      <a:r>
                        <a:rPr lang="it-IT" altLang="it-IT" sz="1800" b="1" dirty="0" smtClean="0">
                          <a:latin typeface="Arial" pitchFamily="34" charset="0"/>
                          <a:cs typeface="Arial" pitchFamily="34" charset="0"/>
                        </a:rPr>
                        <a:t>La malattia e dovuta alla inalazione di spore (actinomiceti della specie </a:t>
                      </a:r>
                      <a:r>
                        <a:rPr lang="it-IT" altLang="it-IT" sz="1800" b="1" dirty="0" err="1" smtClean="0">
                          <a:latin typeface="Arial" pitchFamily="34" charset="0"/>
                          <a:cs typeface="Arial" pitchFamily="34" charset="0"/>
                        </a:rPr>
                        <a:t>Micropolyspora</a:t>
                      </a:r>
                      <a:r>
                        <a:rPr lang="it-IT" altLang="it-IT" sz="1800" b="1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it-IT" altLang="it-IT" sz="1800" b="1" dirty="0" err="1" smtClean="0">
                          <a:latin typeface="Arial" pitchFamily="34" charset="0"/>
                          <a:cs typeface="Arial" pitchFamily="34" charset="0"/>
                        </a:rPr>
                        <a:t>faeni</a:t>
                      </a:r>
                      <a:r>
                        <a:rPr lang="it-IT" altLang="it-IT" sz="1800" b="1" dirty="0" smtClean="0">
                          <a:latin typeface="Arial" pitchFamily="34" charset="0"/>
                          <a:cs typeface="Arial" pitchFamily="34" charset="0"/>
                        </a:rPr>
                        <a:t> o </a:t>
                      </a:r>
                      <a:r>
                        <a:rPr lang="it-IT" altLang="it-IT" sz="1800" b="1" dirty="0" err="1" smtClean="0">
                          <a:latin typeface="Arial" pitchFamily="34" charset="0"/>
                          <a:cs typeface="Arial" pitchFamily="34" charset="0"/>
                        </a:rPr>
                        <a:t>termoactynomices</a:t>
                      </a:r>
                      <a:r>
                        <a:rPr lang="it-IT" altLang="it-IT" sz="1800" b="1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it-IT" altLang="it-IT" sz="1800" b="1" dirty="0" err="1" smtClean="0">
                          <a:latin typeface="Arial" pitchFamily="34" charset="0"/>
                          <a:cs typeface="Arial" pitchFamily="34" charset="0"/>
                        </a:rPr>
                        <a:t>vulgaris</a:t>
                      </a:r>
                      <a:r>
                        <a:rPr lang="it-IT" altLang="it-IT" sz="1800" b="1" dirty="0" smtClean="0">
                          <a:latin typeface="Arial" pitchFamily="34" charset="0"/>
                          <a:cs typeface="Arial" pitchFamily="34" charset="0"/>
                        </a:rPr>
                        <a:t>) che si sviluppano nel fieno umido</a:t>
                      </a:r>
                      <a:endParaRPr lang="it-IT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74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ct val="50000"/>
                        </a:spcBef>
                        <a:buFont typeface="Wingdings" pitchFamily="2" charset="2"/>
                        <a:buNone/>
                        <a:defRPr/>
                      </a:pPr>
                      <a:r>
                        <a:rPr lang="it-IT" altLang="it-IT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DERMATITI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altLang="it-IT" sz="1800" b="1" dirty="0" smtClean="0"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Si tratta di una infiammazione cutanea non infettiva (non trasmissibile), acuta o cronica che si manifesta con rossori , prurito, gonfiore, vesciche, piaghe o desquamazioni</a:t>
                      </a:r>
                      <a:endParaRPr lang="it-IT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132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ct val="50000"/>
                        </a:spcBef>
                        <a:buFont typeface="Wingdings" pitchFamily="2" charset="2"/>
                        <a:buNone/>
                        <a:defRPr/>
                      </a:pPr>
                      <a:r>
                        <a:rPr lang="it-IT" altLang="it-IT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ALLERGIE</a:t>
                      </a: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dirty="0" smtClean="0"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E’ la risposta del sistema immunitario estremamente suscettibile a uno specifico allergene</a:t>
                      </a:r>
                      <a:endParaRPr lang="it-IT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7" descr="lavorazione Polveros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557338"/>
            <a:ext cx="3270250" cy="287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318" name="Rectangle 18"/>
          <p:cNvSpPr>
            <a:spLocks noChangeArrowheads="1"/>
          </p:cNvSpPr>
          <p:nvPr/>
        </p:nvSpPr>
        <p:spPr bwMode="auto">
          <a:xfrm>
            <a:off x="300038" y="765175"/>
            <a:ext cx="600075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RISCHIO POLVERE: MISURE DI PROTEZIONE</a:t>
            </a: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4"/>
          <a:srcRect l="68134"/>
          <a:stretch>
            <a:fillRect/>
          </a:stretch>
        </p:blipFill>
        <p:spPr bwMode="auto">
          <a:xfrm>
            <a:off x="4067175" y="5289550"/>
            <a:ext cx="77946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latin typeface="Arial" charset="0"/>
                <a:cs typeface="+mn-cs"/>
              </a:rPr>
              <a:t>RISCHI CHIMICI</a:t>
            </a:r>
          </a:p>
        </p:txBody>
      </p:sp>
      <p:sp>
        <p:nvSpPr>
          <p:cNvPr id="29702" name="Rettangolo 1"/>
          <p:cNvSpPr>
            <a:spLocks noChangeArrowheads="1"/>
          </p:cNvSpPr>
          <p:nvPr/>
        </p:nvSpPr>
        <p:spPr bwMode="auto">
          <a:xfrm>
            <a:off x="755650" y="5434013"/>
            <a:ext cx="2736850" cy="338137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t-IT" altLang="it-IT" sz="1600" b="1"/>
              <a:t>maschere di protezione</a:t>
            </a:r>
          </a:p>
        </p:txBody>
      </p:sp>
      <p:sp>
        <p:nvSpPr>
          <p:cNvPr id="29703" name="Rettangolo 2"/>
          <p:cNvSpPr>
            <a:spLocks noChangeArrowheads="1"/>
          </p:cNvSpPr>
          <p:nvPr/>
        </p:nvSpPr>
        <p:spPr bwMode="auto">
          <a:xfrm>
            <a:off x="3348038" y="4786313"/>
            <a:ext cx="2376487" cy="338137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t-IT" altLang="it-IT" sz="1600" b="1"/>
              <a:t>Prevenzione alla fonte </a:t>
            </a:r>
            <a:endParaRPr lang="it-IT" altLang="it-IT" sz="2000">
              <a:latin typeface="Calibri" pitchFamily="34" charset="0"/>
            </a:endParaRPr>
          </a:p>
        </p:txBody>
      </p:sp>
      <p:sp>
        <p:nvSpPr>
          <p:cNvPr id="29704" name="Rettangolo 2"/>
          <p:cNvSpPr>
            <a:spLocks noChangeArrowheads="1"/>
          </p:cNvSpPr>
          <p:nvPr/>
        </p:nvSpPr>
        <p:spPr bwMode="auto">
          <a:xfrm>
            <a:off x="6011863" y="5434013"/>
            <a:ext cx="2376487" cy="338137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t-IT" altLang="it-IT" sz="1600" b="1"/>
              <a:t>Aspirazioni localizzate</a:t>
            </a:r>
            <a:endParaRPr lang="it-IT" altLang="it-IT" sz="2000">
              <a:latin typeface="Calibri" pitchFamily="34" charset="0"/>
            </a:endParaRPr>
          </a:p>
        </p:txBody>
      </p:sp>
      <p:pic>
        <p:nvPicPr>
          <p:cNvPr id="29705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6825" y="1484313"/>
            <a:ext cx="3603625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2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640</Words>
  <Application>Microsoft Office PowerPoint</Application>
  <PresentationFormat>Presentazione su schermo (4:3)</PresentationFormat>
  <Paragraphs>135</Paragraphs>
  <Slides>12</Slides>
  <Notes>10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0" baseType="lpstr">
      <vt:lpstr>ＭＳ Ｐゴシック</vt:lpstr>
      <vt:lpstr>Arial</vt:lpstr>
      <vt:lpstr>Calibri</vt:lpstr>
      <vt:lpstr>Monotype Sorts</vt:lpstr>
      <vt:lpstr>Times New Roman</vt:lpstr>
      <vt:lpstr>Wingdings</vt:lpstr>
      <vt:lpstr>Tema di Office</vt:lpstr>
      <vt:lpstr>Clip</vt:lpstr>
      <vt:lpstr>DALLA SCUOLA UN LAVORO SICURO   ”FORMAZIONE SPECIFICA  Salute e Sicurezza  nei Luoghi di Lavoro” 8 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Grossi Paola</dc:creator>
  <cp:lastModifiedBy>Macrini Maria Carmela</cp:lastModifiedBy>
  <cp:revision>3</cp:revision>
  <dcterms:created xsi:type="dcterms:W3CDTF">2022-04-01T12:37:24Z</dcterms:created>
  <dcterms:modified xsi:type="dcterms:W3CDTF">2022-04-14T10:32:11Z</dcterms:modified>
</cp:coreProperties>
</file>