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0471F2-873A-413D-98F1-74313A25C887}" type="datetimeFigureOut">
              <a:rPr lang="it-IT" smtClean="0"/>
              <a:t>14/04/2022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019B16-6B85-4565-AB87-8AAFD173AFB5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5"/>
          <p:cNvSpPr>
            <a:spLocks noGrp="1" noChangeArrowheads="1"/>
          </p:cNvSpPr>
          <p:nvPr>
            <p:ph type="sldNum" sz="quarter" idx="5"/>
          </p:nvPr>
        </p:nvSpPr>
        <p:spPr>
          <a:extLst/>
        </p:spPr>
        <p:txBody>
          <a:bodyPr/>
          <a:lstStyle>
            <a:lvl1pPr defTabSz="7620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defRPr/>
            </a:pPr>
            <a:fld id="{2A6CCB4E-5F40-413B-BB34-A5F6359234E7}" type="slidenum">
              <a:rPr lang="it-IT" altLang="it-IT" sz="1000" smtClean="0"/>
              <a:pPr>
                <a:spcBef>
                  <a:spcPct val="0"/>
                </a:spcBef>
                <a:defRPr/>
              </a:pPr>
              <a:t>4</a:t>
            </a:fld>
            <a:endParaRPr lang="it-IT" altLang="it-IT" sz="1000" smtClean="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0413" cy="3427412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6575"/>
            <a:ext cx="5030787" cy="3849688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2783493"/>
            <a:ext cx="7916862" cy="3354765"/>
          </a:xfr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DALLA SCUOLA UN LAVORO SICURO </a:t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b="1" dirty="0" smtClean="0">
                <a:latin typeface="Arial" panose="020B0604020202020204" pitchFamily="34" charset="0"/>
              </a:rPr>
              <a:t>”FORMAZIONE SPECIFICA  </a:t>
            </a:r>
            <a:r>
              <a:rPr lang="it-IT" altLang="it-IT" sz="4000" b="1" dirty="0" smtClean="0">
                <a:latin typeface="Arial" panose="020B0604020202020204" pitchFamily="34" charset="0"/>
              </a:rPr>
              <a:t>Salute e Sicurezza 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nei Luoghi di Lavoro”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8 ore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116013" y="1844675"/>
            <a:ext cx="67611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 b="0">
                <a:latin typeface="Arial" panose="020B0604020202020204" pitchFamily="34" charset="0"/>
              </a:rPr>
              <a:t>Dipartimenti Sanità Pubblica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SERVIZI PREVENZIONE SICUREZZA AMBIENTI DI LAVORO</a:t>
            </a:r>
            <a:endParaRPr lang="it-IT" altLang="it-IT" sz="1800"/>
          </a:p>
        </p:txBody>
      </p:sp>
      <p:pic>
        <p:nvPicPr>
          <p:cNvPr id="410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84163"/>
            <a:ext cx="588645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4321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391771"/>
      </p:ext>
    </p:ext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0" y="620713"/>
            <a:ext cx="7848600" cy="4619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it-IT" sz="2400" b="1" dirty="0" smtClean="0">
                <a:solidFill>
                  <a:srgbClr val="000000"/>
                </a:solidFill>
                <a:ea typeface="+mj-ea"/>
                <a:cs typeface="Times New Roman" pitchFamily="18" charset="0"/>
              </a:rPr>
              <a:t>RISCHI PSICOSOCIALI E STRESS</a:t>
            </a:r>
            <a:endParaRPr lang="it-IT" sz="4400" b="1" dirty="0">
              <a:ea typeface="+mj-ea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371600" y="2492375"/>
            <a:ext cx="6400800" cy="1766888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sz="3200" b="1" dirty="0" err="1">
                <a:cs typeface="+mn-cs"/>
              </a:rPr>
              <a:t>D.Lgs.</a:t>
            </a:r>
            <a:r>
              <a:rPr lang="it-IT" sz="3200" b="1" dirty="0">
                <a:cs typeface="+mn-cs"/>
              </a:rPr>
              <a:t> 81/08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sz="3200" b="1" dirty="0">
                <a:cs typeface="+mn-cs"/>
              </a:rPr>
              <a:t>RISCHI PSICOSOCIALI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sz="3200" b="1" dirty="0">
                <a:cs typeface="+mn-cs"/>
              </a:rPr>
              <a:t>STRESS</a:t>
            </a:r>
          </a:p>
        </p:txBody>
      </p:sp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29"/>
          <p:cNvSpPr>
            <a:spLocks noChangeArrowheads="1"/>
          </p:cNvSpPr>
          <p:nvPr/>
        </p:nvSpPr>
        <p:spPr bwMode="auto">
          <a:xfrm>
            <a:off x="468313" y="1484313"/>
            <a:ext cx="8351837" cy="1820862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</a:pPr>
            <a:endParaRPr lang="it-IT" altLang="it-IT" sz="1700" b="1"/>
          </a:p>
          <a:p>
            <a:pPr eaLnBrk="0" hangingPunct="0">
              <a:spcBef>
                <a:spcPct val="20000"/>
              </a:spcBef>
            </a:pPr>
            <a:r>
              <a:rPr lang="it-IT" altLang="it-IT" sz="1700" b="1"/>
              <a:t>Un INSIEME di REAZIONI FISICHE ed EMOTIVE DANNOSE che si manifesta quando le RICHIESTE poste dal lavoro NON SONO COMMISURATE ALLE CAPACITÀ, RISORSE O ESIGENZE del lavoratore</a:t>
            </a:r>
          </a:p>
          <a:p>
            <a:pPr eaLnBrk="0" hangingPunct="0">
              <a:spcBef>
                <a:spcPct val="20000"/>
              </a:spcBef>
            </a:pPr>
            <a:endParaRPr lang="it-IT" altLang="it-IT" sz="1700" b="1"/>
          </a:p>
          <a:p>
            <a:pPr eaLnBrk="0" hangingPunct="0">
              <a:spcBef>
                <a:spcPct val="20000"/>
              </a:spcBef>
            </a:pPr>
            <a:endParaRPr lang="it-IT" altLang="it-IT" sz="1700" b="1"/>
          </a:p>
        </p:txBody>
      </p:sp>
      <p:sp>
        <p:nvSpPr>
          <p:cNvPr id="54275" name="Text Box 1031"/>
          <p:cNvSpPr txBox="1">
            <a:spLocks noChangeArrowheads="1"/>
          </p:cNvSpPr>
          <p:nvPr/>
        </p:nvSpPr>
        <p:spPr bwMode="auto">
          <a:xfrm>
            <a:off x="6156325" y="2852738"/>
            <a:ext cx="2663825" cy="3968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it-IT" altLang="it-IT" sz="2000" b="1">
                <a:latin typeface="Times New Roman" pitchFamily="18" charset="0"/>
              </a:rPr>
              <a:t>NIOSH 1999</a:t>
            </a:r>
            <a:endParaRPr lang="it-IT" altLang="it-IT" sz="2000">
              <a:latin typeface="Times New Roman" pitchFamily="18" charset="0"/>
            </a:endParaRPr>
          </a:p>
        </p:txBody>
      </p:sp>
      <p:sp>
        <p:nvSpPr>
          <p:cNvPr id="7" name="Rectangle 12"/>
          <p:cNvSpPr txBox="1">
            <a:spLocks noChangeArrowheads="1"/>
          </p:cNvSpPr>
          <p:nvPr/>
        </p:nvSpPr>
        <p:spPr>
          <a:xfrm>
            <a:off x="457200" y="344488"/>
            <a:ext cx="8229600" cy="835025"/>
          </a:xfrm>
          <a:prstGeom prst="rect">
            <a:avLst/>
          </a:prstGeom>
          <a:solidFill>
            <a:srgbClr val="FFFF99"/>
          </a:solidFill>
          <a:ln w="12700" cap="flat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it-IT" altLang="it-IT" sz="2400" b="1" dirty="0">
                <a:ea typeface="+mj-ea"/>
                <a:cs typeface="+mj-cs"/>
              </a:rPr>
              <a:t>RISCHIO </a:t>
            </a:r>
            <a:br>
              <a:rPr lang="it-IT" altLang="it-IT" sz="2400" b="1" dirty="0">
                <a:ea typeface="+mj-ea"/>
                <a:cs typeface="+mj-cs"/>
              </a:rPr>
            </a:br>
            <a:r>
              <a:rPr lang="it-IT" altLang="it-IT" sz="2400" b="1" dirty="0">
                <a:ea typeface="+mj-ea"/>
                <a:cs typeface="+mj-cs"/>
              </a:rPr>
              <a:t>DA STRESS </a:t>
            </a:r>
            <a:r>
              <a:rPr lang="it-IT" altLang="it-IT" sz="2400" b="1" dirty="0" smtClean="0">
                <a:ea typeface="+mj-ea"/>
                <a:cs typeface="+mj-cs"/>
              </a:rPr>
              <a:t>LAVORO-CORRELATO</a:t>
            </a:r>
            <a:endParaRPr lang="it-IT" altLang="it-IT" sz="2400" b="1" dirty="0">
              <a:ea typeface="+mj-ea"/>
              <a:cs typeface="+mj-cs"/>
            </a:endParaRPr>
          </a:p>
        </p:txBody>
      </p:sp>
      <p:pic>
        <p:nvPicPr>
          <p:cNvPr id="54277" name="Picture 19" descr="PE01616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852738"/>
            <a:ext cx="4067175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19" descr="PE01616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2133600"/>
            <a:ext cx="4267200" cy="400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533400" y="1447800"/>
            <a:ext cx="3124200" cy="668338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it-IT" altLang="it-IT" sz="1700" b="1"/>
              <a:t>ANSIA </a:t>
            </a:r>
          </a:p>
          <a:p>
            <a:pPr algn="ctr" eaLnBrk="0" hangingPunct="0">
              <a:spcBef>
                <a:spcPct val="20000"/>
              </a:spcBef>
            </a:pPr>
            <a:r>
              <a:rPr lang="it-IT" altLang="it-IT" sz="1700" b="1"/>
              <a:t>RESPONSABILITA’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533400" y="2438400"/>
            <a:ext cx="3124200" cy="668338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it-IT" altLang="it-IT" sz="1700" b="1"/>
              <a:t>RITMI</a:t>
            </a:r>
          </a:p>
          <a:p>
            <a:pPr algn="ctr" eaLnBrk="0" hangingPunct="0">
              <a:spcBef>
                <a:spcPct val="20000"/>
              </a:spcBef>
            </a:pPr>
            <a:r>
              <a:rPr lang="it-IT" altLang="it-IT" sz="1700" b="1"/>
              <a:t>ECCESSIVI</a:t>
            </a: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533400" y="3505200"/>
            <a:ext cx="3141663" cy="668338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it-IT" altLang="it-IT" sz="1700" b="1"/>
              <a:t>MONOTONIA</a:t>
            </a:r>
          </a:p>
          <a:p>
            <a:pPr algn="ctr" eaLnBrk="0" hangingPunct="0">
              <a:spcBef>
                <a:spcPct val="20000"/>
              </a:spcBef>
            </a:pPr>
            <a:r>
              <a:rPr lang="it-IT" altLang="it-IT" sz="1700" b="1"/>
              <a:t>RIPETITIVITA’</a:t>
            </a: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533400" y="4495800"/>
            <a:ext cx="3141663" cy="668338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it-IT" altLang="it-IT" sz="1700" b="1"/>
              <a:t>TURNI  DI</a:t>
            </a:r>
          </a:p>
          <a:p>
            <a:pPr algn="ctr" eaLnBrk="0" hangingPunct="0">
              <a:spcBef>
                <a:spcPct val="20000"/>
              </a:spcBef>
            </a:pPr>
            <a:r>
              <a:rPr lang="it-IT" altLang="it-IT" sz="1700" b="1"/>
              <a:t>LAVORO</a:t>
            </a:r>
          </a:p>
        </p:txBody>
      </p:sp>
      <p:sp>
        <p:nvSpPr>
          <p:cNvPr id="88071" name="Rectangle 7"/>
          <p:cNvSpPr>
            <a:spLocks noChangeArrowheads="1"/>
          </p:cNvSpPr>
          <p:nvPr/>
        </p:nvSpPr>
        <p:spPr bwMode="auto">
          <a:xfrm>
            <a:off x="5562600" y="1752600"/>
            <a:ext cx="3124200" cy="379413"/>
          </a:xfrm>
          <a:prstGeom prst="rect">
            <a:avLst/>
          </a:prstGeom>
          <a:solidFill>
            <a:srgbClr val="99FFCC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defRPr/>
            </a:pPr>
            <a:r>
              <a:rPr lang="it-IT" altLang="it-IT" i="1"/>
              <a:t> MANSIONI SUPERIORI</a:t>
            </a:r>
          </a:p>
        </p:txBody>
      </p:sp>
      <p:sp>
        <p:nvSpPr>
          <p:cNvPr id="88072" name="Rectangle 8"/>
          <p:cNvSpPr>
            <a:spLocks noChangeArrowheads="1"/>
          </p:cNvSpPr>
          <p:nvPr/>
        </p:nvSpPr>
        <p:spPr bwMode="auto">
          <a:xfrm>
            <a:off x="5562600" y="2667000"/>
            <a:ext cx="3124200" cy="381000"/>
          </a:xfrm>
          <a:prstGeom prst="rect">
            <a:avLst/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defRPr/>
            </a:pPr>
            <a:r>
              <a:rPr lang="it-IT" altLang="it-IT" i="1"/>
              <a:t>LAVORO A COTTIMO</a:t>
            </a:r>
          </a:p>
        </p:txBody>
      </p:sp>
      <p:sp>
        <p:nvSpPr>
          <p:cNvPr id="88073" name="Rectangle 9"/>
          <p:cNvSpPr>
            <a:spLocks noChangeArrowheads="1"/>
          </p:cNvSpPr>
          <p:nvPr/>
        </p:nvSpPr>
        <p:spPr bwMode="auto">
          <a:xfrm>
            <a:off x="5562600" y="3810000"/>
            <a:ext cx="3103563" cy="379413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defRPr/>
            </a:pPr>
            <a:r>
              <a:rPr lang="it-IT" altLang="it-IT"/>
              <a:t>  </a:t>
            </a:r>
            <a:r>
              <a:rPr lang="it-IT" altLang="it-IT" i="1"/>
              <a:t>CATENA DI MONTAGGIO</a:t>
            </a:r>
          </a:p>
        </p:txBody>
      </p:sp>
      <p:sp>
        <p:nvSpPr>
          <p:cNvPr id="88074" name="Rectangle 10"/>
          <p:cNvSpPr>
            <a:spLocks noChangeArrowheads="1"/>
          </p:cNvSpPr>
          <p:nvPr/>
        </p:nvSpPr>
        <p:spPr bwMode="auto">
          <a:xfrm>
            <a:off x="5562600" y="4724400"/>
            <a:ext cx="3124200" cy="379413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defRPr/>
            </a:pPr>
            <a:r>
              <a:rPr lang="it-IT" altLang="it-IT" i="1"/>
              <a:t>LAVORO NOTTURNO</a:t>
            </a:r>
          </a:p>
        </p:txBody>
      </p:sp>
      <p:sp>
        <p:nvSpPr>
          <p:cNvPr id="88075" name="Rectangle 12"/>
          <p:cNvSpPr>
            <a:spLocks noGrp="1" noChangeArrowheads="1"/>
          </p:cNvSpPr>
          <p:nvPr>
            <p:ph type="title"/>
          </p:nvPr>
        </p:nvSpPr>
        <p:spPr>
          <a:xfrm>
            <a:off x="457200" y="344488"/>
            <a:ext cx="8229600" cy="835025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dirty="0" smtClean="0">
                <a:latin typeface="Arial" pitchFamily="34" charset="0"/>
              </a:rPr>
              <a:t>RISCHIO </a:t>
            </a:r>
            <a:br>
              <a:rPr lang="it-IT" altLang="it-IT" sz="2400" b="1" dirty="0" smtClean="0">
                <a:latin typeface="Arial" pitchFamily="34" charset="0"/>
              </a:rPr>
            </a:br>
            <a:r>
              <a:rPr lang="it-IT" altLang="it-IT" sz="2400" b="1" dirty="0" smtClean="0">
                <a:latin typeface="Arial" pitchFamily="34" charset="0"/>
              </a:rPr>
              <a:t>DA STRESS LAVORO-CORRELATO</a:t>
            </a:r>
          </a:p>
        </p:txBody>
      </p:sp>
      <p:sp>
        <p:nvSpPr>
          <p:cNvPr id="55308" name="Rectangle 13"/>
          <p:cNvSpPr>
            <a:spLocks noChangeArrowheads="1"/>
          </p:cNvSpPr>
          <p:nvPr/>
        </p:nvSpPr>
        <p:spPr bwMode="auto">
          <a:xfrm>
            <a:off x="533400" y="5486400"/>
            <a:ext cx="3141663" cy="877888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it-IT" altLang="it-IT" sz="1700" b="1"/>
              <a:t>PRESSIONE INGIUSTIFICATA DEI SUPERIORI</a:t>
            </a:r>
          </a:p>
        </p:txBody>
      </p:sp>
      <p:sp>
        <p:nvSpPr>
          <p:cNvPr id="88077" name="Rectangle 14"/>
          <p:cNvSpPr>
            <a:spLocks noChangeArrowheads="1"/>
          </p:cNvSpPr>
          <p:nvPr/>
        </p:nvSpPr>
        <p:spPr bwMode="auto">
          <a:xfrm>
            <a:off x="5562600" y="5867400"/>
            <a:ext cx="3124200" cy="379413"/>
          </a:xfrm>
          <a:prstGeom prst="rect">
            <a:avLst/>
          </a:prstGeom>
          <a:solidFill>
            <a:srgbClr val="FF7C8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defRPr/>
            </a:pPr>
            <a:r>
              <a:rPr lang="it-IT" altLang="it-IT" i="1"/>
              <a:t>MOBBING</a:t>
            </a:r>
          </a:p>
        </p:txBody>
      </p:sp>
      <p:sp>
        <p:nvSpPr>
          <p:cNvPr id="1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5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egnaposto numero diapositiva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7C9D959-10AA-4A32-8781-B0A10349F0D5}" type="slidenum">
              <a:rPr lang="it-IT" altLang="it-IT" sz="1400">
                <a:latin typeface="Times New Roman" pitchFamily="18" charset="0"/>
              </a:rPr>
              <a:pPr algn="r"/>
              <a:t>5</a:t>
            </a:fld>
            <a:endParaRPr lang="it-IT" altLang="it-IT" sz="1400">
              <a:latin typeface="Times New Roman" pitchFamily="18" charset="0"/>
            </a:endParaRPr>
          </a:p>
        </p:txBody>
      </p:sp>
      <p:sp>
        <p:nvSpPr>
          <p:cNvPr id="90115" name="Text Box 4"/>
          <p:cNvSpPr txBox="1">
            <a:spLocks noChangeArrowheads="1"/>
          </p:cNvSpPr>
          <p:nvPr/>
        </p:nvSpPr>
        <p:spPr bwMode="auto">
          <a:xfrm>
            <a:off x="1258888" y="260350"/>
            <a:ext cx="6557962" cy="461963"/>
          </a:xfrm>
          <a:prstGeom prst="rect">
            <a:avLst/>
          </a:prstGeom>
          <a:solidFill>
            <a:srgbClr val="FFFF99"/>
          </a:solidFill>
          <a:ln w="12700" cap="flat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it-IT" altLang="it-IT" sz="2400" b="1" dirty="0">
                <a:ea typeface="+mj-ea"/>
                <a:cs typeface="+mj-cs"/>
              </a:rPr>
              <a:t>EFFETTI DELLO STRESS SULLE PERSONE</a:t>
            </a:r>
          </a:p>
        </p:txBody>
      </p:sp>
      <p:sp>
        <p:nvSpPr>
          <p:cNvPr id="56324" name="Rectangle 6"/>
          <p:cNvSpPr>
            <a:spLocks noChangeArrowheads="1"/>
          </p:cNvSpPr>
          <p:nvPr/>
        </p:nvSpPr>
        <p:spPr bwMode="auto">
          <a:xfrm>
            <a:off x="684213" y="1341438"/>
            <a:ext cx="8064500" cy="3808412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609600" indent="-609600" eaLnBrk="0" hangingPunct="0">
              <a:spcBef>
                <a:spcPct val="20000"/>
              </a:spcBef>
            </a:pPr>
            <a:endParaRPr lang="it-IT" altLang="it-IT" sz="1700" b="1"/>
          </a:p>
          <a:p>
            <a:pPr marL="609600" indent="-609600" eaLnBrk="0" hangingPunct="0">
              <a:spcBef>
                <a:spcPct val="20000"/>
              </a:spcBef>
            </a:pPr>
            <a:r>
              <a:rPr lang="it-IT" altLang="it-IT" sz="1700" b="1"/>
              <a:t>MANIFESTAZIONI EMOTIVE 		         (ansia, depressione, etc.)</a:t>
            </a:r>
          </a:p>
          <a:p>
            <a:pPr marL="609600" indent="-609600" eaLnBrk="0" hangingPunct="0">
              <a:spcBef>
                <a:spcPct val="20000"/>
              </a:spcBef>
            </a:pPr>
            <a:endParaRPr lang="it-IT" altLang="it-IT" sz="1700" b="1"/>
          </a:p>
          <a:p>
            <a:pPr marL="609600" indent="-609600" eaLnBrk="0" hangingPunct="0">
              <a:spcBef>
                <a:spcPct val="20000"/>
              </a:spcBef>
            </a:pPr>
            <a:r>
              <a:rPr lang="it-IT" altLang="it-IT" sz="1700" b="1"/>
              <a:t>MANIFESTAZIONI COGNITIVE            (deficit memoria, concentrazione, etc.)</a:t>
            </a:r>
          </a:p>
          <a:p>
            <a:pPr marL="609600" indent="-609600" eaLnBrk="0" hangingPunct="0">
              <a:spcBef>
                <a:spcPct val="20000"/>
              </a:spcBef>
            </a:pPr>
            <a:endParaRPr lang="it-IT" altLang="it-IT" sz="1700" b="1"/>
          </a:p>
          <a:p>
            <a:pPr marL="609600" indent="-609600" eaLnBrk="0" hangingPunct="0">
              <a:spcBef>
                <a:spcPct val="20000"/>
              </a:spcBef>
            </a:pPr>
            <a:r>
              <a:rPr lang="it-IT" altLang="it-IT" sz="1700" b="1"/>
              <a:t>MANIFESTAZIONI COMPORTAMENTALI </a:t>
            </a:r>
          </a:p>
          <a:p>
            <a:pPr marL="609600" indent="-609600" eaLnBrk="0" hangingPunct="0">
              <a:spcBef>
                <a:spcPct val="20000"/>
              </a:spcBef>
            </a:pPr>
            <a:r>
              <a:rPr lang="it-IT" altLang="it-IT" sz="1700" b="1"/>
              <a:t>(Turbe del comportamento alimentare, alcool, tabacco, psicofarmaci, etc.)</a:t>
            </a:r>
          </a:p>
          <a:p>
            <a:pPr marL="609600" indent="-609600" eaLnBrk="0" hangingPunct="0">
              <a:spcBef>
                <a:spcPct val="20000"/>
              </a:spcBef>
            </a:pPr>
            <a:endParaRPr lang="it-IT" altLang="it-IT" sz="1700" b="1"/>
          </a:p>
          <a:p>
            <a:pPr marL="609600" indent="-609600" eaLnBrk="0" hangingPunct="0">
              <a:spcBef>
                <a:spcPct val="20000"/>
              </a:spcBef>
            </a:pPr>
            <a:r>
              <a:rPr lang="it-IT" altLang="it-IT" sz="1700" b="1"/>
              <a:t>MANIFESTAZIONI FISIOLOGICHE          </a:t>
            </a:r>
          </a:p>
          <a:p>
            <a:pPr marL="609600" indent="-609600" eaLnBrk="0" hangingPunct="0">
              <a:spcBef>
                <a:spcPct val="20000"/>
              </a:spcBef>
            </a:pPr>
            <a:r>
              <a:rPr lang="it-IT" altLang="it-IT" sz="1700" b="1"/>
              <a:t>(aumento del livello di cortisolo nel sangue)</a:t>
            </a:r>
          </a:p>
          <a:p>
            <a:pPr marL="609600" indent="-609600" eaLnBrk="0" hangingPunct="0">
              <a:spcBef>
                <a:spcPct val="20000"/>
              </a:spcBef>
            </a:pPr>
            <a:endParaRPr lang="it-IT" altLang="it-IT" sz="1700" b="1"/>
          </a:p>
          <a:p>
            <a:pPr marL="609600" indent="-609600" eaLnBrk="0" hangingPunct="0">
              <a:spcBef>
                <a:spcPct val="20000"/>
              </a:spcBef>
            </a:pPr>
            <a:r>
              <a:rPr lang="it-IT" altLang="it-IT" sz="1700" b="1"/>
              <a:t>MANIFESTAZIONI PATOLOGICHE ????</a:t>
            </a:r>
          </a:p>
        </p:txBody>
      </p:sp>
      <p:sp>
        <p:nvSpPr>
          <p:cNvPr id="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1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egnaposto numero diapositiva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28945FD-B1B9-406E-8588-372C1552931E}" type="slidenum">
              <a:rPr lang="it-IT" altLang="it-IT" sz="1400">
                <a:latin typeface="Times New Roman" pitchFamily="18" charset="0"/>
              </a:rPr>
              <a:pPr algn="r"/>
              <a:t>6</a:t>
            </a:fld>
            <a:endParaRPr lang="it-IT" altLang="it-IT" sz="1400">
              <a:latin typeface="Times New Roman" pitchFamily="18" charset="0"/>
            </a:endParaRPr>
          </a:p>
        </p:txBody>
      </p:sp>
      <p:sp>
        <p:nvSpPr>
          <p:cNvPr id="91139" name="Text Box 4"/>
          <p:cNvSpPr txBox="1">
            <a:spLocks noChangeArrowheads="1"/>
          </p:cNvSpPr>
          <p:nvPr/>
        </p:nvSpPr>
        <p:spPr bwMode="auto">
          <a:xfrm>
            <a:off x="1298575" y="549275"/>
            <a:ext cx="6623050" cy="461963"/>
          </a:xfrm>
          <a:prstGeom prst="rect">
            <a:avLst/>
          </a:prstGeom>
          <a:solidFill>
            <a:srgbClr val="FFFF99"/>
          </a:solidFill>
          <a:ln w="12700" cap="flat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it-IT" altLang="it-IT" sz="2400" b="1" dirty="0">
                <a:ea typeface="+mj-ea"/>
                <a:cs typeface="+mj-cs"/>
              </a:rPr>
              <a:t>CONSEGUENZE A MEDIO-LUNGO TERMINE</a:t>
            </a:r>
          </a:p>
        </p:txBody>
      </p:sp>
      <p:sp>
        <p:nvSpPr>
          <p:cNvPr id="57348" name="Rectangle 5"/>
          <p:cNvSpPr>
            <a:spLocks noChangeArrowheads="1"/>
          </p:cNvSpPr>
          <p:nvPr/>
        </p:nvSpPr>
        <p:spPr bwMode="auto">
          <a:xfrm>
            <a:off x="250825" y="1196975"/>
            <a:ext cx="8785225" cy="4435475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609600" indent="-609600" eaLnBrk="0" hangingPunct="0">
              <a:spcBef>
                <a:spcPct val="20000"/>
              </a:spcBef>
              <a:buFontTx/>
              <a:buChar char="•"/>
            </a:pPr>
            <a:endParaRPr lang="it-IT" altLang="it-IT" sz="1700" b="1"/>
          </a:p>
          <a:p>
            <a:pPr marL="609600" indent="-609600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1700" b="1"/>
              <a:t>DISTURBI CRONICI DEL SONNO (insonnia/ipersonnia, bruxismo, etc.)</a:t>
            </a:r>
          </a:p>
          <a:p>
            <a:pPr marL="609600" indent="-609600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1700" b="1"/>
              <a:t>MALATTIE CARDIOVASCOLARI </a:t>
            </a:r>
          </a:p>
          <a:p>
            <a:pPr marL="609600" indent="-609600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1700" b="1"/>
              <a:t>(cardiopatia ischemica, ipertensione arteriosa, etc.)</a:t>
            </a:r>
          </a:p>
          <a:p>
            <a:pPr marL="609600" indent="-609600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1700" b="1"/>
              <a:t>MALATTIE GASTROINTESTINALI </a:t>
            </a:r>
          </a:p>
          <a:p>
            <a:pPr marL="609600" indent="-609600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1700" b="1"/>
              <a:t>(colon irritabile, ulcera peptica, reflusso GE, etc.)</a:t>
            </a:r>
          </a:p>
          <a:p>
            <a:pPr marL="609600" indent="-609600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1700" b="1"/>
              <a:t>MALATTIE CUTANEE </a:t>
            </a:r>
          </a:p>
          <a:p>
            <a:pPr marL="609600" indent="-609600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1700" b="1"/>
              <a:t>(psoriasi, orticaria, infezioni da herpes virus, dermatiti eczematose, etc.)</a:t>
            </a:r>
          </a:p>
          <a:p>
            <a:pPr marL="609600" indent="-609600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1700" b="1"/>
              <a:t>DISFUNZIONI ORMONALI (alterazioni mestruali, etc.)</a:t>
            </a:r>
          </a:p>
          <a:p>
            <a:pPr marL="609600" indent="-609600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1700" b="1"/>
              <a:t>PATOLOGIE IMMUNITARIE</a:t>
            </a:r>
          </a:p>
          <a:p>
            <a:pPr marL="609600" indent="-609600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1700" b="1"/>
              <a:t>DISORDINI MUSCOLO SCHELETRICI</a:t>
            </a:r>
          </a:p>
          <a:p>
            <a:pPr marL="609600" indent="-609600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1700" b="1"/>
              <a:t>BURNOUT</a:t>
            </a:r>
          </a:p>
          <a:p>
            <a:pPr marL="609600" indent="-609600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1700" b="1"/>
              <a:t>…</a:t>
            </a:r>
          </a:p>
          <a:p>
            <a:pPr marL="609600" indent="-609600" eaLnBrk="0" hangingPunct="0">
              <a:spcBef>
                <a:spcPct val="20000"/>
              </a:spcBef>
              <a:buFontTx/>
              <a:buChar char="•"/>
            </a:pPr>
            <a:endParaRPr lang="it-IT" altLang="it-IT" sz="1700" b="1"/>
          </a:p>
        </p:txBody>
      </p:sp>
      <p:sp>
        <p:nvSpPr>
          <p:cNvPr id="6" name="AutoShape 1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</Words>
  <Application>Microsoft Office PowerPoint</Application>
  <PresentationFormat>Presentazione su schermo (4:3)</PresentationFormat>
  <Paragraphs>56</Paragraphs>
  <Slides>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Tema di Office</vt:lpstr>
      <vt:lpstr>DALLA SCUOLA UN LAVORO SICURO   ”FORMAZIONE SPECIFICA  Salute e Sicurezza  nei Luoghi di Lavoro” 8 ore</vt:lpstr>
      <vt:lpstr>Presentazione standard di PowerPoint</vt:lpstr>
      <vt:lpstr>Presentazione standard di PowerPoint</vt:lpstr>
      <vt:lpstr>RISCHIO  DA STRESS LAVORO-CORRELATO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Grossi Paola</dc:creator>
  <cp:lastModifiedBy>Macrini Maria Carmela</cp:lastModifiedBy>
  <cp:revision>5</cp:revision>
  <dcterms:created xsi:type="dcterms:W3CDTF">2022-04-01T12:51:55Z</dcterms:created>
  <dcterms:modified xsi:type="dcterms:W3CDTF">2022-04-14T10:35:57Z</dcterms:modified>
</cp:coreProperties>
</file>