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C7FA2-397E-49BA-BD5F-56F05B40CDBE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ED379-F1B5-4A0B-B627-9D17177D52A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3ADA70-541E-4435-AE15-0CD796C67DE4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7620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4A786D-AE66-4EC3-8D8B-0F6D3B4F175B}" type="slidenum">
              <a:rPr lang="it-IT" sz="100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z="1000" smtClean="0">
              <a:solidFill>
                <a:srgbClr val="000000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it-IT" b="1" smtClean="0"/>
              <a:t>ACCLIMATAZIONE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mtClean="0"/>
              <a:t>L’acclimatazione è l’insieme delle reazioni fisiologiche che rendono un individuo capace di adattarsi a variazioni climatiche importanti.</a:t>
            </a:r>
            <a:endParaRPr lang="it-IT" altLang="it-IT" b="1" smtClean="0"/>
          </a:p>
          <a:p>
            <a:pPr eaLnBrk="1" hangingPunct="1">
              <a:spcBef>
                <a:spcPct val="0"/>
              </a:spcBef>
            </a:pPr>
            <a:r>
              <a:rPr lang="it-IT" altLang="it-IT" b="1" smtClean="0"/>
              <a:t>SFORZO FISICO RICHIESTO DALLA MANSIONE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mtClean="0"/>
              <a:t>Tanto più è intenso lo sforzo fisico svolto dal lavoratore tanto maggiore è la quantità di calore prodotta dall’attività muscolare con conseguente “surriscaldamento” dell’organismo e quindi aumento del rischio di colpo di calore.</a:t>
            </a:r>
          </a:p>
        </p:txBody>
      </p:sp>
      <p:sp>
        <p:nvSpPr>
          <p:cNvPr id="481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1C90E9-81B8-4236-A676-ED6D594D9AD9}" type="slidenum">
              <a:rPr lang="it-IT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it-IT" b="1" smtClean="0"/>
              <a:t>ACCLIMATAZIONE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mtClean="0"/>
              <a:t>L’acclimatazione è l’insieme delle reazioni fisiologiche che rendono un individuo capace di adattarsi a variazioni climatiche importanti.</a:t>
            </a:r>
            <a:endParaRPr lang="it-IT" altLang="it-IT" b="1" smtClean="0"/>
          </a:p>
          <a:p>
            <a:pPr eaLnBrk="1" hangingPunct="1">
              <a:spcBef>
                <a:spcPct val="0"/>
              </a:spcBef>
            </a:pPr>
            <a:r>
              <a:rPr lang="it-IT" altLang="it-IT" b="1" smtClean="0"/>
              <a:t>SFORZO FISICO RICHIESTO DALLA MANSIONE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mtClean="0"/>
              <a:t>Tanto più è intenso lo sforzo fisico svolto dal lavoratore tanto maggiore è la quantità di calore prodotta dall’attività muscolare con conseguente “surriscaldamento” dell’organismo e quindi aumento del rischio di colpo di calore.</a:t>
            </a:r>
          </a:p>
        </p:txBody>
      </p:sp>
      <p:sp>
        <p:nvSpPr>
          <p:cNvPr id="4915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E187F-6C99-46DC-8FC2-AA19AD35AC1B}" type="slidenum">
              <a:rPr lang="it-IT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547086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20713"/>
            <a:ext cx="7848600" cy="461962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RADIAZIONI OTTICHE NATURALI</a:t>
            </a:r>
            <a:endParaRPr lang="it-IT" altLang="it-IT" b="1" dirty="0" smtClean="0">
              <a:latin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92375"/>
            <a:ext cx="6400800" cy="1766888"/>
          </a:xfrm>
          <a:solidFill>
            <a:srgbClr val="FFCC99"/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D.Lgs. 81/08</a:t>
            </a:r>
          </a:p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TITOLO VIII</a:t>
            </a:r>
          </a:p>
          <a:p>
            <a:r>
              <a:rPr lang="it-IT" altLang="it-IT" b="1" smtClean="0">
                <a:solidFill>
                  <a:schemeClr val="tx1"/>
                </a:solidFill>
                <a:latin typeface="Arial" pitchFamily="34" charset="0"/>
              </a:rPr>
              <a:t>AGENTI FISICI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20650"/>
            <a:ext cx="8382000" cy="463550"/>
          </a:xfrm>
          <a:solidFill>
            <a:srgbClr val="FFFF99"/>
          </a:solidFill>
          <a:ln w="12700" cap="flat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/>
            <a:r>
              <a:rPr lang="it-IT" altLang="it-IT" sz="2400" b="1" dirty="0" smtClean="0">
                <a:latin typeface="Arial" pitchFamily="34" charset="0"/>
              </a:rPr>
              <a:t>RADIAZIONI OTTICHE NATURALI</a:t>
            </a:r>
          </a:p>
        </p:txBody>
      </p:sp>
      <p:sp>
        <p:nvSpPr>
          <p:cNvPr id="40963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RADIAZIONI OTTICHE NATURALI</a:t>
            </a:r>
          </a:p>
        </p:txBody>
      </p:sp>
      <p:sp>
        <p:nvSpPr>
          <p:cNvPr id="40964" name="Rectangle 12"/>
          <p:cNvSpPr>
            <a:spLocks noChangeArrowheads="1"/>
          </p:cNvSpPr>
          <p:nvPr/>
        </p:nvSpPr>
        <p:spPr bwMode="auto">
          <a:xfrm>
            <a:off x="409575" y="1341438"/>
            <a:ext cx="8208963" cy="61595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it-IT" altLang="it-IT" sz="1700" b="1"/>
              <a:t>rischio principale: carcinomi cutanei e precancerosi, ma anche melanoma volto/collo</a:t>
            </a:r>
            <a:endParaRPr lang="en-US" altLang="it-IT" sz="1700" b="1"/>
          </a:p>
        </p:txBody>
      </p:sp>
      <p:sp>
        <p:nvSpPr>
          <p:cNvPr id="11" name="Rettangolo 10"/>
          <p:cNvSpPr/>
          <p:nvPr/>
        </p:nvSpPr>
        <p:spPr>
          <a:xfrm>
            <a:off x="1957388" y="2921000"/>
            <a:ext cx="6659562" cy="2447925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1700" b="1" dirty="0"/>
              <a:t>MISURE TECNICHE ED ORGANIZZATIVE:</a:t>
            </a:r>
          </a:p>
          <a:p>
            <a:pPr algn="just">
              <a:defRPr/>
            </a:pPr>
            <a:endParaRPr lang="it-IT" sz="1700" b="1" dirty="0"/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700" b="1" dirty="0" err="1"/>
              <a:t>Fotoprotezione</a:t>
            </a:r>
            <a:r>
              <a:rPr lang="it-IT" sz="1700" b="1" dirty="0"/>
              <a:t> ambientale: usare schermature con teli e con coperture.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700" b="1" dirty="0"/>
              <a:t>Organizzazione dell’orario di lavoro: evitare le ore in cui gli UV sono più intensi (ore 11,00 – 15,00 oppure 12,00 – 16,00 con l'ora legale).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700" b="1" dirty="0"/>
              <a:t>Consumare i pasti e sostare durante le pause in luoghi ombreggiati.</a:t>
            </a:r>
          </a:p>
        </p:txBody>
      </p: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/>
          <a:srcRect l="68134"/>
          <a:stretch>
            <a:fillRect/>
          </a:stretch>
        </p:blipFill>
        <p:spPr bwMode="auto">
          <a:xfrm>
            <a:off x="901700" y="3743325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Rettangolo 1"/>
          <p:cNvSpPr>
            <a:spLocks noChangeArrowheads="1"/>
          </p:cNvSpPr>
          <p:nvPr/>
        </p:nvSpPr>
        <p:spPr bwMode="auto">
          <a:xfrm>
            <a:off x="6399213" y="831850"/>
            <a:ext cx="2286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600" b="1">
                <a:solidFill>
                  <a:srgbClr val="000000"/>
                </a:solidFill>
              </a:rPr>
              <a:t>LAVORI OUTDOOR</a:t>
            </a:r>
            <a:endParaRPr lang="it-IT" altLang="it-IT" sz="1100" b="1">
              <a:solidFill>
                <a:srgbClr val="000000"/>
              </a:solidFill>
            </a:endParaRPr>
          </a:p>
        </p:txBody>
      </p:sp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9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304800" y="3622675"/>
          <a:ext cx="8569324" cy="2860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2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6"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DISIDRATAZIONE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CRAMPI DA CALORE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ESAURIMENTO DA CALORE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COLPO DI CALORE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252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è legata ad una perdita di liquidi con la sudorazione e ad un loro insufficiente reintegro.</a:t>
                      </a:r>
                    </a:p>
                    <a:p>
                      <a:pPr algn="just"/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sono dovuti ad una  sudorazione abbondante e prolungata che porta ad una perdita di sali minerali.</a:t>
                      </a:r>
                    </a:p>
                    <a:p>
                      <a:pPr algn="just"/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è un collasso circolatorio che può portare alla perdita di coscienza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è dovuto al blocco dei  meccanismi di dispersione del calore con conseguente aumento della temperatura  corporea fino a superare i 40°C. la prognosi è grave con </a:t>
                      </a:r>
                      <a:r>
                        <a:rPr lang="it-IT" sz="1400" b="1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RISCHIO DI MORTE.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13" marB="45713" anchor="ctr"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" name="Connettore 2 12"/>
          <p:cNvCxnSpPr/>
          <p:nvPr/>
        </p:nvCxnSpPr>
        <p:spPr>
          <a:xfrm>
            <a:off x="1331913" y="4224338"/>
            <a:ext cx="65532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4021138" y="4129088"/>
            <a:ext cx="915987" cy="30797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400" b="1" dirty="0">
                <a:solidFill>
                  <a:schemeClr val="bg1"/>
                </a:solidFill>
                <a:latin typeface="Calibri"/>
                <a:cs typeface="+mn-cs"/>
              </a:rPr>
              <a:t> GRAVITÀ </a:t>
            </a:r>
            <a:endParaRPr lang="it-IT" sz="1400" b="1" dirty="0">
              <a:solidFill>
                <a:schemeClr val="bg1"/>
              </a:solidFill>
            </a:endParaRPr>
          </a:p>
        </p:txBody>
      </p:sp>
      <p:sp>
        <p:nvSpPr>
          <p:cNvPr id="16" name="Meno 15"/>
          <p:cNvSpPr/>
          <p:nvPr/>
        </p:nvSpPr>
        <p:spPr>
          <a:xfrm>
            <a:off x="835025" y="4152900"/>
            <a:ext cx="360363" cy="142875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7" name="Croce 16"/>
          <p:cNvSpPr/>
          <p:nvPr/>
        </p:nvSpPr>
        <p:spPr>
          <a:xfrm>
            <a:off x="8007350" y="4070350"/>
            <a:ext cx="287338" cy="307975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tx1"/>
              </a:solidFill>
            </a:endParaRPr>
          </a:p>
        </p:txBody>
      </p:sp>
      <p:sp>
        <p:nvSpPr>
          <p:cNvPr id="42007" name="Rettangolo 17"/>
          <p:cNvSpPr>
            <a:spLocks noChangeArrowheads="1"/>
          </p:cNvSpPr>
          <p:nvPr/>
        </p:nvSpPr>
        <p:spPr bwMode="auto">
          <a:xfrm>
            <a:off x="4265613" y="2271713"/>
            <a:ext cx="4549775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400"/>
              <a:t>SEGNALI DI ALLARME:</a:t>
            </a:r>
          </a:p>
          <a:p>
            <a:pPr algn="just"/>
            <a:r>
              <a:rPr lang="it-IT" altLang="it-IT" sz="1400" b="1"/>
              <a:t>cute calda e arrossata, sete intensa, sensazione di debolezza, crampi muscolari, nausea e vomito, vertigini, convulsioni, stato confusionale, perdita di coscienza</a:t>
            </a:r>
          </a:p>
        </p:txBody>
      </p:sp>
      <p:sp>
        <p:nvSpPr>
          <p:cNvPr id="42008" name="Rectangle 4"/>
          <p:cNvSpPr txBox="1">
            <a:spLocks noChangeArrowheads="1"/>
          </p:cNvSpPr>
          <p:nvPr/>
        </p:nvSpPr>
        <p:spPr bwMode="auto">
          <a:xfrm>
            <a:off x="304800" y="120650"/>
            <a:ext cx="8382000" cy="4635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/>
          <a:p>
            <a:pPr algn="ctr" eaLnBrk="0" hangingPunct="0"/>
            <a:r>
              <a:rPr lang="it-IT" altLang="it-IT" sz="2400" b="1" dirty="0" smtClean="0"/>
              <a:t>RADIAZIONI OTTICHE NATURALI</a:t>
            </a:r>
            <a:endParaRPr lang="it-IT" altLang="it-IT" sz="2400" b="1" dirty="0"/>
          </a:p>
        </p:txBody>
      </p:sp>
      <p:sp>
        <p:nvSpPr>
          <p:cNvPr id="42009" name="Rectangle 12"/>
          <p:cNvSpPr>
            <a:spLocks noChangeArrowheads="1"/>
          </p:cNvSpPr>
          <p:nvPr/>
        </p:nvSpPr>
        <p:spPr bwMode="auto">
          <a:xfrm>
            <a:off x="401638" y="1322388"/>
            <a:ext cx="8413750" cy="61595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r"/>
            <a:r>
              <a:rPr lang="it-IT" altLang="it-IT" sz="1700" b="1"/>
              <a:t>si manifestano per esposizione a condizioni climatiche caratterizzate da elevata temperatura e elevata umidità dell’aria</a:t>
            </a:r>
            <a:endParaRPr lang="en-US" altLang="it-IT" sz="1700" b="1"/>
          </a:p>
        </p:txBody>
      </p:sp>
      <p:sp>
        <p:nvSpPr>
          <p:cNvPr id="42010" name="Rectangle 18"/>
          <p:cNvSpPr>
            <a:spLocks noChangeArrowheads="1"/>
          </p:cNvSpPr>
          <p:nvPr/>
        </p:nvSpPr>
        <p:spPr bwMode="auto">
          <a:xfrm>
            <a:off x="373063" y="83820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EFFETTI DANNOSI DEL CALORE</a:t>
            </a:r>
          </a:p>
        </p:txBody>
      </p:sp>
      <p:pic>
        <p:nvPicPr>
          <p:cNvPr id="42011" name="Picture 24"/>
          <p:cNvPicPr>
            <a:picLocks noChangeAspect="1" noChangeArrowheads="1"/>
          </p:cNvPicPr>
          <p:nvPr/>
        </p:nvPicPr>
        <p:blipFill>
          <a:blip r:embed="rId2"/>
          <a:srcRect t="3448"/>
          <a:stretch>
            <a:fillRect/>
          </a:stretch>
        </p:blipFill>
        <p:spPr bwMode="auto">
          <a:xfrm>
            <a:off x="255588" y="1582738"/>
            <a:ext cx="215265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12" name="Picture 2"/>
          <p:cNvPicPr>
            <a:picLocks noChangeAspect="1" noChangeArrowheads="1"/>
          </p:cNvPicPr>
          <p:nvPr/>
        </p:nvPicPr>
        <p:blipFill>
          <a:blip r:embed="rId3"/>
          <a:srcRect r="66377"/>
          <a:stretch>
            <a:fillRect/>
          </a:stretch>
        </p:blipFill>
        <p:spPr bwMode="auto">
          <a:xfrm>
            <a:off x="3132138" y="2470150"/>
            <a:ext cx="8223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8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9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ttangolo 5"/>
          <p:cNvSpPr>
            <a:spLocks noChangeArrowheads="1"/>
          </p:cNvSpPr>
          <p:nvPr/>
        </p:nvSpPr>
        <p:spPr bwMode="auto">
          <a:xfrm>
            <a:off x="900113" y="1700213"/>
            <a:ext cx="7786687" cy="8318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600" b="1">
                <a:solidFill>
                  <a:srgbClr val="000000"/>
                </a:solidFill>
              </a:rPr>
              <a:t>acclimatazione</a:t>
            </a:r>
          </a:p>
          <a:p>
            <a:pPr algn="just"/>
            <a:r>
              <a:rPr lang="it-IT" altLang="it-IT" sz="1600"/>
              <a:t>prevedere uno svolgimento dell’attività lavorativa all’aperto per periodi brevi all’inizio e poi per periodi gradualmente crescenti. </a:t>
            </a:r>
          </a:p>
        </p:txBody>
      </p:sp>
      <p:sp>
        <p:nvSpPr>
          <p:cNvPr id="43011" name="Rettangolo 8"/>
          <p:cNvSpPr>
            <a:spLocks noChangeArrowheads="1"/>
          </p:cNvSpPr>
          <p:nvPr/>
        </p:nvSpPr>
        <p:spPr bwMode="auto">
          <a:xfrm>
            <a:off x="900113" y="2609850"/>
            <a:ext cx="7786687" cy="132397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600" b="1"/>
              <a:t>sforzo fisico</a:t>
            </a:r>
            <a:endParaRPr lang="it-IT" altLang="it-IT" sz="1600"/>
          </a:p>
          <a:p>
            <a:pPr algn="just"/>
            <a:r>
              <a:rPr lang="it-IT" altLang="it-IT" sz="1600"/>
              <a:t>programmare i lavori con maggior fatica fisica in orari con temperature più favorevoli, preferendo l’orario mattutino e preserale.</a:t>
            </a:r>
          </a:p>
          <a:p>
            <a:pPr algn="just"/>
            <a:r>
              <a:rPr lang="it-IT" altLang="it-IT" sz="1600"/>
              <a:t>ridurre gli sforzi fisici individuali, prevedendo la buona ripartizione dello sforzo fisico tra i lavoratori, anche attraverso la rotazione del personale.</a:t>
            </a:r>
          </a:p>
        </p:txBody>
      </p:sp>
      <p:sp>
        <p:nvSpPr>
          <p:cNvPr id="43012" name="Rettangolo 10"/>
          <p:cNvSpPr>
            <a:spLocks noChangeArrowheads="1"/>
          </p:cNvSpPr>
          <p:nvPr/>
        </p:nvSpPr>
        <p:spPr bwMode="auto">
          <a:xfrm>
            <a:off x="900113" y="4005263"/>
            <a:ext cx="7788275" cy="132397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600" b="1"/>
              <a:t>disponibilità di acqua/liquidi</a:t>
            </a:r>
            <a:endParaRPr lang="it-IT" altLang="it-IT" sz="1600"/>
          </a:p>
          <a:p>
            <a:pPr algn="just"/>
            <a:r>
              <a:rPr lang="it-IT" altLang="it-IT" sz="1600"/>
              <a:t>i luoghi di lavoro devono essere regolarmente riforniti di acqua potabile fresca, bevande idro-saline e acqua per il rinfrescamento dei lavoratori nei periodi di pausa. </a:t>
            </a:r>
          </a:p>
          <a:p>
            <a:pPr algn="just"/>
            <a:r>
              <a:rPr lang="it-IT" altLang="it-IT" sz="1600"/>
              <a:t>e’ importante consumare acqua prima di avvertire la sete e frequentemente durante il turno di lavoro, evitando le bevande ghiacciate</a:t>
            </a:r>
          </a:p>
        </p:txBody>
      </p:sp>
      <p:sp>
        <p:nvSpPr>
          <p:cNvPr id="43014" name="Rectangle 12"/>
          <p:cNvSpPr>
            <a:spLocks noChangeArrowheads="1"/>
          </p:cNvSpPr>
          <p:nvPr/>
        </p:nvSpPr>
        <p:spPr bwMode="auto">
          <a:xfrm>
            <a:off x="379413" y="1268413"/>
            <a:ext cx="8307387" cy="355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en-US" altLang="it-IT" sz="1700" b="1"/>
              <a:t>MISURE DI PREVENZIONE</a:t>
            </a:r>
          </a:p>
        </p:txBody>
      </p:sp>
      <p:sp>
        <p:nvSpPr>
          <p:cNvPr id="43015" name="Rectangle 18"/>
          <p:cNvSpPr>
            <a:spLocks noChangeArrowheads="1"/>
          </p:cNvSpPr>
          <p:nvPr/>
        </p:nvSpPr>
        <p:spPr bwMode="auto">
          <a:xfrm>
            <a:off x="304800" y="79375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RADIAZIONI OTTICHE NATURALI</a:t>
            </a:r>
          </a:p>
        </p:txBody>
      </p:sp>
      <p:sp>
        <p:nvSpPr>
          <p:cNvPr id="43016" name="Rettangolo 17"/>
          <p:cNvSpPr>
            <a:spLocks noChangeArrowheads="1"/>
          </p:cNvSpPr>
          <p:nvPr/>
        </p:nvSpPr>
        <p:spPr bwMode="auto">
          <a:xfrm>
            <a:off x="900113" y="5418138"/>
            <a:ext cx="7786687" cy="10763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600" b="1"/>
              <a:t>organizzazione del lavoro</a:t>
            </a:r>
            <a:endParaRPr lang="it-IT" altLang="it-IT" sz="1600"/>
          </a:p>
          <a:p>
            <a:pPr algn="just"/>
            <a:r>
              <a:rPr lang="it-IT" altLang="it-IT" sz="1600"/>
              <a:t>l’organizzazione del lavoro deve prevedere pause in un luogo il più possibile fresco o in aree ombreggiate con durata variabile in rapporto alle condizioni climatiche e allo sforzo fisico richiesto dal lavoro.</a:t>
            </a:r>
          </a:p>
        </p:txBody>
      </p:sp>
      <p:pic>
        <p:nvPicPr>
          <p:cNvPr id="43017" name="Picture 2"/>
          <p:cNvPicPr>
            <a:picLocks noChangeAspect="1" noChangeArrowheads="1"/>
          </p:cNvPicPr>
          <p:nvPr/>
        </p:nvPicPr>
        <p:blipFill>
          <a:blip r:embed="rId3"/>
          <a:srcRect l="68134"/>
          <a:stretch>
            <a:fillRect/>
          </a:stretch>
        </p:blipFill>
        <p:spPr bwMode="auto">
          <a:xfrm>
            <a:off x="107950" y="3562350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0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1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2850" y="5265738"/>
            <a:ext cx="1300163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2575" y="2549525"/>
            <a:ext cx="23812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3132138" y="2493963"/>
            <a:ext cx="5597525" cy="338137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marL="285750" indent="-285750" algn="just">
              <a:buFont typeface="Arial" pitchFamily="34" charset="0"/>
              <a:buChar char="•"/>
              <a:defRPr/>
            </a:pPr>
            <a:endParaRPr lang="it-IT" sz="1600" dirty="0"/>
          </a:p>
        </p:txBody>
      </p:sp>
      <p:sp>
        <p:nvSpPr>
          <p:cNvPr id="44038" name="Rectangle 12"/>
          <p:cNvSpPr>
            <a:spLocks noChangeArrowheads="1"/>
          </p:cNvSpPr>
          <p:nvPr/>
        </p:nvSpPr>
        <p:spPr bwMode="auto">
          <a:xfrm>
            <a:off x="379413" y="1268413"/>
            <a:ext cx="8307387" cy="355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en-US" altLang="it-IT" sz="1700" b="1"/>
              <a:t>MISURE DI PREVENZIONE</a:t>
            </a:r>
          </a:p>
        </p:txBody>
      </p:sp>
      <p:sp>
        <p:nvSpPr>
          <p:cNvPr id="44039" name="Rectangle 18"/>
          <p:cNvSpPr>
            <a:spLocks noChangeArrowheads="1"/>
          </p:cNvSpPr>
          <p:nvPr/>
        </p:nvSpPr>
        <p:spPr bwMode="auto">
          <a:xfrm>
            <a:off x="304800" y="79375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RADIAZIONI OTTICHE NATURALI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2663825" y="2493963"/>
            <a:ext cx="6022975" cy="255428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1600" b="1" dirty="0">
                <a:solidFill>
                  <a:srgbClr val="000000"/>
                </a:solidFill>
              </a:rPr>
              <a:t>dispositivi di protezione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600" u="sng" dirty="0">
                <a:solidFill>
                  <a:srgbClr val="000000"/>
                </a:solidFill>
              </a:rPr>
              <a:t>copricapo:</a:t>
            </a:r>
            <a:r>
              <a:rPr lang="it-IT" sz="1600" dirty="0">
                <a:solidFill>
                  <a:srgbClr val="000000"/>
                </a:solidFill>
              </a:rPr>
              <a:t> è consigliabile indossare un cappello a tesa larga e circolare che fornisca una buona protezione, oltre che al capo, anche alle orecchie, naso e collo.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600" u="sng" dirty="0">
                <a:solidFill>
                  <a:srgbClr val="000000"/>
                </a:solidFill>
              </a:rPr>
              <a:t>indumenti:</a:t>
            </a:r>
            <a:r>
              <a:rPr lang="it-IT" sz="1600" dirty="0">
                <a:solidFill>
                  <a:srgbClr val="000000"/>
                </a:solidFill>
              </a:rPr>
              <a:t> è consigliabile indossare abiti leggeri con maniche e pantaloni lunghi di colore chiaro e di tessuto traspirante (misto cotone/poliestere).</a:t>
            </a:r>
          </a:p>
          <a:p>
            <a:pPr algn="just">
              <a:defRPr/>
            </a:pPr>
            <a:r>
              <a:rPr lang="it-IT" sz="1600" dirty="0">
                <a:solidFill>
                  <a:srgbClr val="000000"/>
                </a:solidFill>
              </a:rPr>
              <a:t>…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600" u="sng" dirty="0">
                <a:solidFill>
                  <a:srgbClr val="000000"/>
                </a:solidFill>
              </a:rPr>
              <a:t>occhiali da sole</a:t>
            </a:r>
            <a:r>
              <a:rPr lang="it-IT" sz="1600" dirty="0">
                <a:solidFill>
                  <a:srgbClr val="000000"/>
                </a:solidFill>
              </a:rPr>
              <a:t>, 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600" u="sng" dirty="0">
                <a:solidFill>
                  <a:srgbClr val="000000"/>
                </a:solidFill>
              </a:rPr>
              <a:t>prodotti antisolari</a:t>
            </a:r>
            <a:r>
              <a:rPr lang="it-IT" sz="1600" dirty="0">
                <a:solidFill>
                  <a:srgbClr val="000000"/>
                </a:solidFill>
              </a:rPr>
              <a:t> da applicare sulle parti del corpo scoperte.</a:t>
            </a:r>
          </a:p>
        </p:txBody>
      </p:sp>
      <p:sp>
        <p:nvSpPr>
          <p:cNvPr id="44041" name="Rettangolo 19"/>
          <p:cNvSpPr>
            <a:spLocks noChangeArrowheads="1"/>
          </p:cNvSpPr>
          <p:nvPr/>
        </p:nvSpPr>
        <p:spPr bwMode="auto">
          <a:xfrm>
            <a:off x="2663825" y="1841500"/>
            <a:ext cx="6022975" cy="5842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1600" b="1">
                <a:solidFill>
                  <a:srgbClr val="000000"/>
                </a:solidFill>
              </a:rPr>
              <a:t>fattori individuali</a:t>
            </a:r>
          </a:p>
          <a:p>
            <a:pPr algn="just"/>
            <a:r>
              <a:rPr lang="it-IT" altLang="it-IT" sz="1600"/>
              <a:t>Sorveglianza sanitaria</a:t>
            </a:r>
          </a:p>
        </p:txBody>
      </p:sp>
      <p:pic>
        <p:nvPicPr>
          <p:cNvPr id="44042" name="Picture 2"/>
          <p:cNvPicPr>
            <a:picLocks noChangeAspect="1" noChangeArrowheads="1"/>
          </p:cNvPicPr>
          <p:nvPr/>
        </p:nvPicPr>
        <p:blipFill>
          <a:blip r:embed="rId5"/>
          <a:srcRect l="68134"/>
          <a:stretch>
            <a:fillRect/>
          </a:stretch>
        </p:blipFill>
        <p:spPr bwMode="auto">
          <a:xfrm>
            <a:off x="1508125" y="1731963"/>
            <a:ext cx="7794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8"/>
          <p:cNvPicPr>
            <a:picLocks noChangeAspect="1" noChangeArrowheads="1"/>
          </p:cNvPicPr>
          <p:nvPr/>
        </p:nvPicPr>
        <p:blipFill>
          <a:blip r:embed="rId6"/>
          <a:srcRect r="56490"/>
          <a:stretch>
            <a:fillRect/>
          </a:stretch>
        </p:blipFill>
        <p:spPr bwMode="auto">
          <a:xfrm>
            <a:off x="7924800" y="1833563"/>
            <a:ext cx="1103313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4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89688" y="2133600"/>
            <a:ext cx="1357312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ttangolo 23"/>
          <p:cNvSpPr/>
          <p:nvPr/>
        </p:nvSpPr>
        <p:spPr>
          <a:xfrm>
            <a:off x="323850" y="5091113"/>
            <a:ext cx="3638550" cy="116998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1400" dirty="0"/>
              <a:t>I capi di abbigliamento “anti-UV sono marcati e riportano: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400" dirty="0"/>
              <a:t>il pittogramma 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400" dirty="0"/>
              <a:t>il numero della norma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it-IT" sz="1400" dirty="0"/>
              <a:t>fattore protettivo “40 ” </a:t>
            </a:r>
          </a:p>
        </p:txBody>
      </p:sp>
      <p:sp>
        <p:nvSpPr>
          <p:cNvPr id="26" name="Rettangolo 6"/>
          <p:cNvSpPr>
            <a:spLocks noChangeArrowheads="1"/>
          </p:cNvSpPr>
          <p:nvPr/>
        </p:nvSpPr>
        <p:spPr bwMode="auto">
          <a:xfrm>
            <a:off x="4067175" y="5157788"/>
            <a:ext cx="4584700" cy="1014412"/>
          </a:xfrm>
          <a:prstGeom prst="rect">
            <a:avLst/>
          </a:prstGeom>
          <a:solidFill>
            <a:schemeClr val="accent1">
              <a:lumMod val="95000"/>
            </a:schemeClr>
          </a:solidFill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1200" dirty="0">
                <a:solidFill>
                  <a:srgbClr val="000000"/>
                </a:solidFill>
                <a:latin typeface="Arial" charset="0"/>
              </a:rPr>
              <a:t>informazioni (che solitamente si trovano sull’etichetta o sul materiale informativo che accompagna il prodotto) ad esempio:</a:t>
            </a:r>
          </a:p>
          <a:p>
            <a:pPr marL="87313" indent="-87313" algn="just">
              <a:buFont typeface="Arial" pitchFamily="34" charset="0"/>
              <a:buChar char="•"/>
              <a:defRPr/>
            </a:pPr>
            <a:r>
              <a:rPr lang="it-IT" sz="1200" dirty="0">
                <a:solidFill>
                  <a:srgbClr val="000000"/>
                </a:solidFill>
                <a:latin typeface="Arial" charset="0"/>
              </a:rPr>
              <a:t> “l’esposizione al sole causa danni alla pelle”</a:t>
            </a:r>
          </a:p>
          <a:p>
            <a:pPr marL="87313" indent="-87313" algn="just">
              <a:buFont typeface="Arial" pitchFamily="34" charset="0"/>
              <a:buChar char="•"/>
              <a:defRPr/>
            </a:pPr>
            <a:r>
              <a:rPr lang="it-IT" sz="1200" dirty="0">
                <a:solidFill>
                  <a:srgbClr val="000000"/>
                </a:solidFill>
                <a:latin typeface="Arial" charset="0"/>
              </a:rPr>
              <a:t> “soltanto le aree coperte sono protette”</a:t>
            </a:r>
          </a:p>
          <a:p>
            <a:pPr marL="87313" indent="-87313" algn="just">
              <a:buFont typeface="Arial" pitchFamily="34" charset="0"/>
              <a:buChar char="•"/>
              <a:defRPr/>
            </a:pPr>
            <a:r>
              <a:rPr lang="it-IT" sz="1200" dirty="0">
                <a:solidFill>
                  <a:srgbClr val="000000"/>
                </a:solidFill>
                <a:latin typeface="Arial" charset="0"/>
              </a:rPr>
              <a:t> “assicura la protezione UVA UVB per l’esposizione al sole”.</a:t>
            </a:r>
          </a:p>
        </p:txBody>
      </p:sp>
      <p:sp>
        <p:nvSpPr>
          <p:cNvPr id="1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17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2"/>
          <p:cNvSpPr>
            <a:spLocks noChangeArrowheads="1"/>
          </p:cNvSpPr>
          <p:nvPr/>
        </p:nvSpPr>
        <p:spPr bwMode="auto">
          <a:xfrm>
            <a:off x="379413" y="1268413"/>
            <a:ext cx="8307387" cy="355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just"/>
            <a:r>
              <a:rPr lang="en-US" altLang="it-IT" sz="1700" b="1"/>
              <a:t>MISURE DI PRIMO SOCCORSO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2565400"/>
            <a:ext cx="7239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379413" y="1774825"/>
            <a:ext cx="8220075" cy="452437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Le principali misure di Primo Soccorso da attuare in caso di comparsa di un malore da calore sono: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Chiamare il  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Chiamare subito un incaricato di Primo Soccorso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Posizionare il lavoratore all’ombra e al fresco, sdraiato in caso di vertigini, sul fianco in caso di nausea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Slacciare o togliere gli abiti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Fare spugnature con acqua fresca su fronte, nuca ed estremità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Ventilare il lavoratore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Solo se la persona è cosciente far bere acqua, ancor meglio se una soluzione salina, ogni 15 minuti a piccole quantità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rgbClr val="000000"/>
                </a:solidFill>
                <a:latin typeface="Arial"/>
              </a:rPr>
              <a:t>Mantenere la persona in assoluto riposo.</a:t>
            </a:r>
            <a:endParaRPr lang="it-IT" sz="1600" dirty="0"/>
          </a:p>
        </p:txBody>
      </p:sp>
      <p:sp>
        <p:nvSpPr>
          <p:cNvPr id="45062" name="Rectangle 18"/>
          <p:cNvSpPr>
            <a:spLocks noChangeArrowheads="1"/>
          </p:cNvSpPr>
          <p:nvPr/>
        </p:nvSpPr>
        <p:spPr bwMode="auto">
          <a:xfrm>
            <a:off x="304800" y="793750"/>
            <a:ext cx="4343400" cy="400050"/>
          </a:xfrm>
          <a:prstGeom prst="rect">
            <a:avLst/>
          </a:prstGeom>
          <a:solidFill>
            <a:srgbClr val="FFCC9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r>
              <a:rPr lang="it-IT" altLang="it-IT" sz="2000" b="1"/>
              <a:t>RADIAZIONI OTTICHE NATURALI</a:t>
            </a:r>
          </a:p>
        </p:txBody>
      </p:sp>
      <p:sp>
        <p:nvSpPr>
          <p:cNvPr id="7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783</Words>
  <Application>Microsoft Office PowerPoint</Application>
  <PresentationFormat>Presentazione su schermo (4:3)</PresentationFormat>
  <Paragraphs>83</Paragraphs>
  <Slides>7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Tema di Office</vt:lpstr>
      <vt:lpstr>DALLA SCUOLA UN LAVORO SICURO   ”FORMAZIONE SPECIFICA  Salute e Sicurezza  nei Luoghi di Lavoro” 8 ore</vt:lpstr>
      <vt:lpstr>RADIAZIONI OTTICHE NATURALI</vt:lpstr>
      <vt:lpstr>RADIAZIONI OTTICHE NATURALI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RADIAZIONI OTTICHE NATURALI</dc:title>
  <dc:creator>Grossi Paola</dc:creator>
  <cp:lastModifiedBy>Macrini Maria Carmela</cp:lastModifiedBy>
  <cp:revision>4</cp:revision>
  <dcterms:created xsi:type="dcterms:W3CDTF">2022-04-01T12:23:00Z</dcterms:created>
  <dcterms:modified xsi:type="dcterms:W3CDTF">2022-04-14T10:28:20Z</dcterms:modified>
</cp:coreProperties>
</file>