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58C57-A1DE-47B6-915E-04E08068F9F5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27AD7-17C7-4CDB-93D0-26FD6671600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3ADA70-541E-4435-AE15-0CD796C67DE4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503FE6-CB40-4D38-9F2B-90758A0800B8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DC430-28B0-4838-8A35-0D8590247BCA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7329" tIns="43664" rIns="87329" bIns="43664" anchor="ctr"/>
          <a:lstStyle/>
          <a:p>
            <a:pPr defTabSz="946150"/>
            <a:endParaRPr lang="it-IT" altLang="it-IT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6875" cy="4106863"/>
          </a:xfrm>
          <a:noFill/>
        </p:spPr>
        <p:txBody>
          <a:bodyPr wrap="none" lIns="84395" tIns="42198" rIns="84395" bIns="42198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alt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7329" tIns="43664" rIns="87329" bIns="43664" anchor="ctr"/>
          <a:lstStyle/>
          <a:p>
            <a:pPr defTabSz="946150"/>
            <a:endParaRPr lang="it-IT" altLang="it-IT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6875" cy="4106863"/>
          </a:xfrm>
          <a:noFill/>
        </p:spPr>
        <p:txBody>
          <a:bodyPr wrap="none" lIns="84395" tIns="42198" rIns="84395" bIns="42198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alt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w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0.jpeg"/><Relationship Id="rId4" Type="http://schemas.openxmlformats.org/officeDocument/2006/relationships/hyperlink" Target="http://images.google.it/imgres?imgurl=http://www.centrostudigoito.it/images/martello-pneumatico.gif&amp;imgrefurl=http://www.centrostudigoito.it/candidato%20sindaco.htm&amp;usg=__B_66Kpv8vjo_3KA79H74M0CIlks=&amp;h=278&amp;w=212&amp;sz=9&amp;hl=it&amp;start=1&amp;tbnid=CN1f6EbrnXGNrM:&amp;tbnh=114&amp;tbnw=87&amp;prev=/images?q%3Dmartello%2Bpneumatico%26gbv%3D2%26hl%3Dit%26sa%3D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848291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20713"/>
            <a:ext cx="7848600" cy="461962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VIBRAZIONI</a:t>
            </a:r>
            <a:endParaRPr lang="it-IT" altLang="it-IT" b="1" dirty="0" smtClean="0">
              <a:latin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92375"/>
            <a:ext cx="6400800" cy="1766888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D.Lgs. 81/08</a:t>
            </a:r>
          </a:p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TITOLO VIII</a:t>
            </a:r>
          </a:p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AGENTI FISICI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RISCHIO VIBRAZIONI</a:t>
            </a:r>
          </a:p>
        </p:txBody>
      </p:sp>
      <p:sp>
        <p:nvSpPr>
          <p:cNvPr id="33796" name="Rectangle 12"/>
          <p:cNvSpPr>
            <a:spLocks noChangeArrowheads="1"/>
          </p:cNvSpPr>
          <p:nvPr/>
        </p:nvSpPr>
        <p:spPr bwMode="auto">
          <a:xfrm>
            <a:off x="409575" y="1341438"/>
            <a:ext cx="8208963" cy="1139825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altLang="it-IT" sz="1700" b="1"/>
              <a:t>Le vibrazioni sono trasmesse al corpo umano attraverso punti di contatto (mani, piedi, glutei) con il mezzo vibrante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altLang="it-IT" sz="1700" b="1"/>
              <a:t>Ottimi trasmettitori delle vibrazioni: ossa e articolazioni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altLang="it-IT" sz="1700" b="1"/>
              <a:t>Ottimi smorzatori delle vibrazioni:  pelle, sistema sottocutaneo e muscoli</a:t>
            </a:r>
          </a:p>
        </p:txBody>
      </p:sp>
      <p:sp>
        <p:nvSpPr>
          <p:cNvPr id="33797" name="Rectangle 3"/>
          <p:cNvSpPr txBox="1">
            <a:spLocks noChangeArrowheads="1"/>
          </p:cNvSpPr>
          <p:nvPr/>
        </p:nvSpPr>
        <p:spPr bwMode="auto">
          <a:xfrm>
            <a:off x="250825" y="3284538"/>
            <a:ext cx="87137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defRPr/>
            </a:pPr>
            <a:r>
              <a:rPr lang="it-IT" altLang="it-IT" sz="1700" b="1" dirty="0"/>
              <a:t>Sono coinvolti nelle attività che </a:t>
            </a:r>
          </a:p>
          <a:p>
            <a:pPr>
              <a:spcBef>
                <a:spcPct val="20000"/>
              </a:spcBef>
              <a:defRPr/>
            </a:pPr>
            <a:r>
              <a:rPr lang="it-IT" altLang="it-IT" sz="1700" b="1" dirty="0"/>
              <a:t>espongono il lavoratore a vibrazioni:</a:t>
            </a:r>
            <a:endParaRPr lang="it-IT" altLang="it-IT" sz="1050" b="1" dirty="0"/>
          </a:p>
          <a:p>
            <a:pPr>
              <a:spcBef>
                <a:spcPct val="20000"/>
              </a:spcBef>
              <a:defRPr/>
            </a:pPr>
            <a:r>
              <a:rPr lang="it-IT" altLang="it-IT" sz="1700" b="1" dirty="0"/>
              <a:t> </a:t>
            </a:r>
          </a:p>
        </p:txBody>
      </p:sp>
      <p:sp>
        <p:nvSpPr>
          <p:cNvPr id="33798" name="Rectangle 18"/>
          <p:cNvSpPr>
            <a:spLocks noChangeArrowheads="1"/>
          </p:cNvSpPr>
          <p:nvPr/>
        </p:nvSpPr>
        <p:spPr bwMode="auto">
          <a:xfrm>
            <a:off x="395288" y="2708275"/>
            <a:ext cx="288131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ORGANI BERSAGLIO</a:t>
            </a:r>
          </a:p>
        </p:txBody>
      </p:sp>
      <p:pic>
        <p:nvPicPr>
          <p:cNvPr id="33799" name="Immagine 17" descr="robot-144996_128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3513" y="2636838"/>
            <a:ext cx="2111375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Rettangolo 18"/>
          <p:cNvSpPr>
            <a:spLocks noChangeArrowheads="1"/>
          </p:cNvSpPr>
          <p:nvPr/>
        </p:nvSpPr>
        <p:spPr bwMode="auto">
          <a:xfrm>
            <a:off x="179388" y="4292600"/>
            <a:ext cx="37084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it-IT" altLang="it-IT" sz="2000" b="1" u="sng"/>
              <a:t>Corpo intero </a:t>
            </a:r>
          </a:p>
          <a:p>
            <a:pPr>
              <a:spcBef>
                <a:spcPct val="20000"/>
              </a:spcBef>
            </a:pPr>
            <a:r>
              <a:rPr lang="it-IT" altLang="it-IT" b="1" i="1"/>
              <a:t>(piedi, gambe, ginocchia, cosce, </a:t>
            </a:r>
          </a:p>
          <a:p>
            <a:pPr>
              <a:spcBef>
                <a:spcPct val="20000"/>
              </a:spcBef>
            </a:pPr>
            <a:r>
              <a:rPr lang="it-IT" altLang="it-IT" b="1" i="1"/>
              <a:t>anche, colonna vertebrale)</a:t>
            </a:r>
          </a:p>
        </p:txBody>
      </p:sp>
      <p:sp>
        <p:nvSpPr>
          <p:cNvPr id="33801" name="Rettangolo 19"/>
          <p:cNvSpPr>
            <a:spLocks noChangeArrowheads="1"/>
          </p:cNvSpPr>
          <p:nvPr/>
        </p:nvSpPr>
        <p:spPr bwMode="auto">
          <a:xfrm>
            <a:off x="5364163" y="4221163"/>
            <a:ext cx="37084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</a:pPr>
            <a:r>
              <a:rPr lang="it-IT" altLang="it-IT" sz="2000" b="1" u="sng"/>
              <a:t>Sistema mano-braccio </a:t>
            </a:r>
          </a:p>
          <a:p>
            <a:pPr algn="r">
              <a:spcBef>
                <a:spcPct val="20000"/>
              </a:spcBef>
            </a:pPr>
            <a:r>
              <a:rPr lang="it-IT" altLang="it-IT" b="1" i="1"/>
              <a:t>(dita, mani, polso, avambraccio, </a:t>
            </a:r>
          </a:p>
          <a:p>
            <a:pPr algn="r">
              <a:spcBef>
                <a:spcPct val="20000"/>
              </a:spcBef>
            </a:pPr>
            <a:r>
              <a:rPr lang="it-IT" altLang="it-IT" b="1" i="1"/>
              <a:t>gomito, braccio, spalla)</a:t>
            </a:r>
          </a:p>
        </p:txBody>
      </p:sp>
      <p:cxnSp>
        <p:nvCxnSpPr>
          <p:cNvPr id="22" name="Connettore 2 21"/>
          <p:cNvCxnSpPr/>
          <p:nvPr/>
        </p:nvCxnSpPr>
        <p:spPr>
          <a:xfrm>
            <a:off x="4643438" y="4868863"/>
            <a:ext cx="0" cy="1368425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4859338" y="3789363"/>
            <a:ext cx="0" cy="8636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3419475" y="5229225"/>
            <a:ext cx="1081088" cy="5032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V="1">
            <a:off x="3059113" y="4221163"/>
            <a:ext cx="1728787" cy="3603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 flipV="1">
            <a:off x="5219700" y="2924175"/>
            <a:ext cx="576263" cy="288925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5876925" y="3141663"/>
            <a:ext cx="207963" cy="496887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tangolo 34"/>
          <p:cNvSpPr/>
          <p:nvPr/>
        </p:nvSpPr>
        <p:spPr>
          <a:xfrm>
            <a:off x="7466012" y="6217816"/>
            <a:ext cx="1797050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050" i="1" dirty="0"/>
              <a:t>Immagine da: </a:t>
            </a:r>
            <a:r>
              <a:rPr lang="it-IT" sz="1050" i="1" dirty="0" err="1"/>
              <a:t>pixabay.com</a:t>
            </a:r>
            <a:endParaRPr lang="it-IT" sz="1050" i="1" dirty="0"/>
          </a:p>
        </p:txBody>
      </p:sp>
      <p:cxnSp>
        <p:nvCxnSpPr>
          <p:cNvPr id="36" name="Connettore 2 35"/>
          <p:cNvCxnSpPr/>
          <p:nvPr/>
        </p:nvCxnSpPr>
        <p:spPr>
          <a:xfrm>
            <a:off x="5076825" y="3933825"/>
            <a:ext cx="574675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 flipH="1" flipV="1">
            <a:off x="5940425" y="3716338"/>
            <a:ext cx="1008063" cy="576262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Motose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5775" y="4868863"/>
            <a:ext cx="9175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RISCHIO VIBRAZIONI</a:t>
            </a:r>
          </a:p>
        </p:txBody>
      </p:sp>
      <p:sp>
        <p:nvSpPr>
          <p:cNvPr id="34821" name="Rectangle 2"/>
          <p:cNvSpPr>
            <a:spLocks noChangeArrowheads="1"/>
          </p:cNvSpPr>
          <p:nvPr/>
        </p:nvSpPr>
        <p:spPr bwMode="auto">
          <a:xfrm>
            <a:off x="365125" y="1484313"/>
            <a:ext cx="660717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altLang="it-IT" sz="1700" b="1"/>
              <a:t>• </a:t>
            </a:r>
            <a:r>
              <a:rPr lang="it-IT" altLang="it-IT" sz="1700" b="1" u="sng"/>
              <a:t>Vibrazioni inferiori a 2 Hz</a:t>
            </a:r>
            <a:r>
              <a:rPr lang="it-IT" altLang="it-IT" sz="1700" b="1"/>
              <a:t>: </a:t>
            </a:r>
            <a:r>
              <a:rPr lang="it-IT" altLang="it-IT" sz="1700"/>
              <a:t>agiscono su tutto l’organismo. Sono provocate da alcuni mezzi di trasporto e determinano nell’uomo effetti noti come “mal di mare”, “mal d’auto”, ecc (stimolazione vestibolare). Es. Mezzi terrestri, aerei e marittimi </a:t>
            </a:r>
          </a:p>
        </p:txBody>
      </p:sp>
      <p:pic>
        <p:nvPicPr>
          <p:cNvPr id="34822" name="Picture 4" descr="trattore-usato"/>
          <p:cNvPicPr>
            <a:picLocks noChangeAspect="1" noChangeArrowheads="1"/>
          </p:cNvPicPr>
          <p:nvPr/>
        </p:nvPicPr>
        <p:blipFill>
          <a:blip r:embed="rId4"/>
          <a:srcRect r="6250" b="5560"/>
          <a:stretch>
            <a:fillRect/>
          </a:stretch>
        </p:blipFill>
        <p:spPr bwMode="auto">
          <a:xfrm>
            <a:off x="236538" y="2565400"/>
            <a:ext cx="2293937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5" descr="au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1988" y="1412875"/>
            <a:ext cx="182245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2544763" y="2700338"/>
            <a:ext cx="6249987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altLang="it-IT" sz="1700" b="1"/>
              <a:t>• </a:t>
            </a:r>
            <a:r>
              <a:rPr lang="it-IT" altLang="it-IT" sz="1700" b="1" u="sng"/>
              <a:t>Vibrazioni comprese fra 2 e 20 Hz</a:t>
            </a:r>
            <a:r>
              <a:rPr lang="it-IT" altLang="it-IT" sz="1700" b="1"/>
              <a:t>: </a:t>
            </a:r>
            <a:r>
              <a:rPr lang="it-IT" altLang="it-IT" sz="1700"/>
              <a:t>agiscono su tutto l’organismo e sono prodotte dagli autoveicoli, dai treni, dai trattori, dalle gru, ecc. e sono trasmesse all’uomo attraverso i sedili e il pavimento e determinano nell’uomo alterazioni degenerative a carico della colonna vertebrale. Es. macchine e imp. industriali.</a:t>
            </a:r>
          </a:p>
        </p:txBody>
      </p:sp>
      <p:sp>
        <p:nvSpPr>
          <p:cNvPr id="34825" name="Rectangle 2"/>
          <p:cNvSpPr>
            <a:spLocks noChangeArrowheads="1"/>
          </p:cNvSpPr>
          <p:nvPr/>
        </p:nvSpPr>
        <p:spPr bwMode="auto">
          <a:xfrm>
            <a:off x="393700" y="4575175"/>
            <a:ext cx="6303963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altLang="it-IT" sz="1700"/>
              <a:t>• </a:t>
            </a:r>
            <a:r>
              <a:rPr lang="it-IT" altLang="it-IT" sz="1700" b="1"/>
              <a:t>Vibrazioni superiori a 20 Hz</a:t>
            </a:r>
            <a:r>
              <a:rPr lang="it-IT" altLang="it-IT" sz="1700"/>
              <a:t>: prodotte principalmente da utensili portatili e trasmesse agli arti superiori. Agiscono: su settori limitati del corpo e sono prodotte da trapani elettrici, motoseghe, ecc e determinano sull’uomo lesioni osteoarticolari a carico dell’arto superiore e disturbi neurovascolari (angioneurosi) a carico dell’arto superiore.</a:t>
            </a:r>
          </a:p>
        </p:txBody>
      </p:sp>
      <p:pic>
        <p:nvPicPr>
          <p:cNvPr id="34826" name="Picture 6"/>
          <p:cNvPicPr>
            <a:picLocks noChangeAspect="1" noChangeArrowheads="1"/>
          </p:cNvPicPr>
          <p:nvPr/>
        </p:nvPicPr>
        <p:blipFill>
          <a:blip r:embed="rId6"/>
          <a:srcRect l="5128" r="23077"/>
          <a:stretch>
            <a:fillRect/>
          </a:stretch>
        </p:blipFill>
        <p:spPr bwMode="auto">
          <a:xfrm>
            <a:off x="6802438" y="4652963"/>
            <a:ext cx="1225550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17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124075" y="1576388"/>
            <a:ext cx="6705600" cy="15319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altLang="it-IT" sz="1700" b="1" u="sng"/>
              <a:t>Vibrazioni trasmesse al sistema mano-braccio </a:t>
            </a:r>
          </a:p>
          <a:p>
            <a:pPr algn="just">
              <a:spcBef>
                <a:spcPct val="50000"/>
              </a:spcBef>
            </a:pPr>
            <a:r>
              <a:rPr lang="it-IT" altLang="it-IT" sz="1700" b="1"/>
              <a:t>le vibrazioni meccaniche che, se trasmesse al sistema mano-braccio nell'uomo, comportano un rischio per la salute e la sicurezza dei lavoratori, in particolare disturbi vascolari, osteoarticolari, neurologici o muscolari 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04800" y="3284538"/>
            <a:ext cx="6594475" cy="1793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it-IT" altLang="it-IT" sz="1700" b="1" u="sng"/>
              <a:t>Vibrazioni trasmesse al corpo intero (WBV):</a:t>
            </a:r>
          </a:p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it-IT" altLang="it-IT" sz="1700" b="1"/>
              <a:t>le vibrazioni meccaniche che, se trasmesse al corpo intero, comportano rischi per la salute e la sicurezza dei lavoratori, in particolare lombalgie e traumi del rachide, disturbi digestivi, disturbi circolatori, ecc. </a:t>
            </a:r>
          </a:p>
        </p:txBody>
      </p:sp>
      <p:pic>
        <p:nvPicPr>
          <p:cNvPr id="35845" name="Picture 5" descr="corpo intero_puli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0550" y="3729038"/>
            <a:ext cx="20637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EFFETTI DELLE VIBRAZIONI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90513" y="5157788"/>
            <a:ext cx="6608762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altLang="it-IT" sz="1700" b="1"/>
              <a:t>In lavorazioni a bordo di mezzi di movimentazione, mezzi di trasporto e in generale mezzi usati nell’industria agroalimentare e in agricoltura trasmettono vibrazioni al corpo intero. </a:t>
            </a:r>
          </a:p>
        </p:txBody>
      </p:sp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700213"/>
            <a:ext cx="2016125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6" descr="martello-pneumatic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1725" y="715963"/>
            <a:ext cx="1150938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 autoUpdateAnimBg="0"/>
      <p:bldP spid="13" grpId="0" animBg="1" autoUpdateAnimBg="0"/>
      <p:bldP spid="1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ttangolo 1"/>
          <p:cNvSpPr>
            <a:spLocks noChangeArrowheads="1"/>
          </p:cNvSpPr>
          <p:nvPr/>
        </p:nvSpPr>
        <p:spPr bwMode="auto">
          <a:xfrm>
            <a:off x="1420813" y="2708275"/>
            <a:ext cx="2286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it-IT" altLang="it-IT" sz="3200"/>
          </a:p>
        </p:txBody>
      </p:sp>
      <p:sp>
        <p:nvSpPr>
          <p:cNvPr id="36868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MALATTIE DA VIBRAZIONI</a:t>
            </a:r>
          </a:p>
        </p:txBody>
      </p:sp>
      <p:sp>
        <p:nvSpPr>
          <p:cNvPr id="36869" name="Rectangle 12"/>
          <p:cNvSpPr>
            <a:spLocks noChangeArrowheads="1"/>
          </p:cNvSpPr>
          <p:nvPr/>
        </p:nvSpPr>
        <p:spPr bwMode="auto">
          <a:xfrm>
            <a:off x="409575" y="1341438"/>
            <a:ext cx="8208963" cy="615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1700" b="1"/>
              <a:t>Utilizzare mezzi agricoli può determinare dolori alla schiena, alle spalle alle braccia, formicolii alle mani e  elevata sensibilità al freddo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33375" y="2089150"/>
            <a:ext cx="8423275" cy="1239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defTabSz="449263">
              <a:spcBef>
                <a:spcPts val="800"/>
              </a:spcBef>
              <a:buClr>
                <a:schemeClr val="tx1"/>
              </a:buClr>
              <a:buSzPct val="70000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/>
            </a:pPr>
            <a:r>
              <a:rPr lang="en-GB" sz="1700" b="1" dirty="0">
                <a:ea typeface="Lucida Sans Unicode" pitchFamily="34" charset="0"/>
              </a:rPr>
              <a:t>SINDROME DEL DITO BIANCO</a:t>
            </a:r>
          </a:p>
          <a:p>
            <a:pPr marL="331788" indent="-331788" defTabSz="449263">
              <a:spcBef>
                <a:spcPts val="800"/>
              </a:spcBef>
              <a:buClr>
                <a:schemeClr val="tx1"/>
              </a:buClr>
              <a:buSzPct val="70000"/>
              <a:buFont typeface="Wingdings" pitchFamily="2" charset="2"/>
              <a:buChar char="u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/>
            </a:pPr>
            <a:r>
              <a:rPr lang="en-GB" sz="1700" b="1" dirty="0" err="1">
                <a:ea typeface="Lucida Sans Unicode" pitchFamily="34" charset="0"/>
              </a:rPr>
              <a:t>Interessamento</a:t>
            </a:r>
            <a:r>
              <a:rPr lang="en-GB" sz="1700" b="1" dirty="0">
                <a:ea typeface="Lucida Sans Unicode" pitchFamily="34" charset="0"/>
              </a:rPr>
              <a:t> </a:t>
            </a:r>
            <a:r>
              <a:rPr lang="en-GB" sz="1700" b="1" dirty="0" err="1">
                <a:ea typeface="Lucida Sans Unicode" pitchFamily="34" charset="0"/>
              </a:rPr>
              <a:t>delle</a:t>
            </a:r>
            <a:r>
              <a:rPr lang="en-GB" sz="1700" b="1" dirty="0">
                <a:ea typeface="Lucida Sans Unicode" pitchFamily="34" charset="0"/>
              </a:rPr>
              <a:t> </a:t>
            </a:r>
            <a:r>
              <a:rPr lang="en-GB" sz="1700" b="1" dirty="0" err="1">
                <a:ea typeface="Lucida Sans Unicode" pitchFamily="34" charset="0"/>
              </a:rPr>
              <a:t>dita</a:t>
            </a:r>
            <a:r>
              <a:rPr lang="en-GB" sz="1700" b="1" dirty="0">
                <a:ea typeface="Lucida Sans Unicode" pitchFamily="34" charset="0"/>
              </a:rPr>
              <a:t> </a:t>
            </a:r>
            <a:r>
              <a:rPr lang="en-GB" sz="1700" b="1" dirty="0" err="1">
                <a:ea typeface="Lucida Sans Unicode" pitchFamily="34" charset="0"/>
              </a:rPr>
              <a:t>maggiormente</a:t>
            </a:r>
            <a:r>
              <a:rPr lang="en-GB" sz="1700" b="1" dirty="0">
                <a:ea typeface="Lucida Sans Unicode" pitchFamily="34" charset="0"/>
              </a:rPr>
              <a:t> </a:t>
            </a:r>
            <a:r>
              <a:rPr lang="en-GB" sz="1700" b="1" dirty="0" err="1">
                <a:ea typeface="Lucida Sans Unicode" pitchFamily="34" charset="0"/>
              </a:rPr>
              <a:t>esposte</a:t>
            </a:r>
            <a:r>
              <a:rPr lang="en-GB" sz="1700" b="1" dirty="0">
                <a:ea typeface="Lucida Sans Unicode" pitchFamily="34" charset="0"/>
              </a:rPr>
              <a:t> al </a:t>
            </a:r>
            <a:r>
              <a:rPr lang="en-GB" sz="1700" b="1" dirty="0" err="1">
                <a:ea typeface="Lucida Sans Unicode" pitchFamily="34" charset="0"/>
              </a:rPr>
              <a:t>microtrauma</a:t>
            </a:r>
            <a:r>
              <a:rPr lang="en-GB" sz="1700" b="1" dirty="0">
                <a:ea typeface="Lucida Sans Unicode" pitchFamily="34" charset="0"/>
              </a:rPr>
              <a:t> </a:t>
            </a:r>
            <a:r>
              <a:rPr lang="en-GB" sz="1700" b="1" dirty="0" err="1">
                <a:ea typeface="Lucida Sans Unicode" pitchFamily="34" charset="0"/>
              </a:rPr>
              <a:t>vibratorio</a:t>
            </a:r>
            <a:endParaRPr lang="en-GB" sz="1700" b="1" dirty="0">
              <a:ea typeface="Lucida Sans Unicode" pitchFamily="34" charset="0"/>
            </a:endParaRPr>
          </a:p>
          <a:p>
            <a:pPr marL="331788" indent="-331788" defTabSz="449263">
              <a:spcBef>
                <a:spcPts val="800"/>
              </a:spcBef>
              <a:buClr>
                <a:schemeClr val="tx1"/>
              </a:buClr>
              <a:buSzPct val="70000"/>
              <a:buFont typeface="Wingdings" pitchFamily="2" charset="2"/>
              <a:buChar char="u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/>
            </a:pPr>
            <a:r>
              <a:rPr lang="en-GB" sz="1700" b="1" dirty="0" err="1">
                <a:ea typeface="Lucida Sans Unicode" pitchFamily="34" charset="0"/>
              </a:rPr>
              <a:t>Comparsa</a:t>
            </a:r>
            <a:r>
              <a:rPr lang="en-GB" sz="1700" b="1" dirty="0">
                <a:ea typeface="Lucida Sans Unicode" pitchFamily="34" charset="0"/>
              </a:rPr>
              <a:t> di pallore locale e delimitato </a:t>
            </a:r>
            <a:r>
              <a:rPr lang="en-GB" sz="1700" b="1" dirty="0" err="1">
                <a:ea typeface="Lucida Sans Unicode" pitchFamily="34" charset="0"/>
              </a:rPr>
              <a:t>alle</a:t>
            </a:r>
            <a:r>
              <a:rPr lang="en-GB" sz="1700" b="1" dirty="0">
                <a:ea typeface="Lucida Sans Unicode" pitchFamily="34" charset="0"/>
              </a:rPr>
              <a:t> </a:t>
            </a:r>
            <a:r>
              <a:rPr lang="en-GB" sz="1700" b="1" dirty="0" err="1">
                <a:ea typeface="Lucida Sans Unicode" pitchFamily="34" charset="0"/>
              </a:rPr>
              <a:t>dita</a:t>
            </a:r>
            <a:endParaRPr lang="en-GB" sz="1700" b="1" dirty="0">
              <a:ea typeface="Lucida Sans Unicode" pitchFamily="34" charset="0"/>
            </a:endParaRPr>
          </a:p>
        </p:txBody>
      </p:sp>
      <p:pic>
        <p:nvPicPr>
          <p:cNvPr id="36871" name="Picture 4" descr="n55512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5200" y="3660775"/>
            <a:ext cx="2741613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3350" y="3573463"/>
            <a:ext cx="3652838" cy="247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it-IT" altLang="it-IT" sz="2400" b="1" dirty="0" smtClean="0"/>
              <a:t>VIBRAZIONI</a:t>
            </a:r>
            <a:endParaRPr lang="it-IT" altLang="it-IT" sz="2400" b="1" dirty="0"/>
          </a:p>
        </p:txBody>
      </p:sp>
      <p:sp>
        <p:nvSpPr>
          <p:cNvPr id="37891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LAVORI CON VIBRAZIONI</a:t>
            </a:r>
          </a:p>
        </p:txBody>
      </p:sp>
      <p:sp>
        <p:nvSpPr>
          <p:cNvPr id="37892" name="Rettangolo 2"/>
          <p:cNvSpPr>
            <a:spLocks noChangeArrowheads="1"/>
          </p:cNvSpPr>
          <p:nvPr/>
        </p:nvSpPr>
        <p:spPr bwMode="auto">
          <a:xfrm>
            <a:off x="352425" y="2427288"/>
            <a:ext cx="85010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700" b="1">
                <a:solidFill>
                  <a:srgbClr val="000000"/>
                </a:solidFill>
              </a:rPr>
              <a:t>La legge prevede per la vibrazioni trasmesse al sistema mano-braccio</a:t>
            </a:r>
            <a:endParaRPr lang="it-IT" altLang="it-IT" sz="1700" b="1"/>
          </a:p>
        </p:txBody>
      </p:sp>
      <p:sp>
        <p:nvSpPr>
          <p:cNvPr id="37893" name="Rectangle 18"/>
          <p:cNvSpPr>
            <a:spLocks noChangeArrowheads="1"/>
          </p:cNvSpPr>
          <p:nvPr/>
        </p:nvSpPr>
        <p:spPr bwMode="auto">
          <a:xfrm>
            <a:off x="373063" y="1989138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LIMITI VIBRAZIONI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73063" y="2879725"/>
          <a:ext cx="8383587" cy="3297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4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8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029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limite di esposizione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m/s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² su 8 ore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 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m/s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² su periodi brevi</a:t>
                      </a:r>
                    </a:p>
                  </a:txBody>
                  <a:tcPr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che non deve essere superato, se accade occorre ridurre i tempi di esposizione e attuare interventi tecnici  (es. nuove macchine)</a:t>
                      </a:r>
                    </a:p>
                  </a:txBody>
                  <a:tcPr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3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 il Valore di azione (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2,5 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m/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²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e il limite di esposizione</a:t>
                      </a:r>
                    </a:p>
                    <a:p>
                      <a:pPr algn="just"/>
                      <a:endParaRPr lang="it-IT" sz="1600" dirty="0"/>
                    </a:p>
                  </a:txBody>
                  <a:tcPr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Misure tecnico-organizzative per ridurre l’esposizione,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Controllo sanitario obbligatorio,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formazione specifica,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miglioramento nelle misure di prevenzione,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obbligo utilizzo DPI, anche contro il freddo</a:t>
                      </a:r>
                    </a:p>
                  </a:txBody>
                  <a:tcPr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573">
                <a:tc>
                  <a:txBody>
                    <a:bodyPr/>
                    <a:lstStyle/>
                    <a:p>
                      <a:pPr algn="just"/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Valori inferiori al limite Valore di azione </a:t>
                      </a:r>
                      <a:endParaRPr lang="it-IT" sz="1600" dirty="0"/>
                    </a:p>
                  </a:txBody>
                  <a:tcPr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Fino al valore d’azione: controllo sanitario su decisione del Medico Competente, scelta e manutenzione delle attrezzature, formazione generale sui rischi</a:t>
                      </a:r>
                      <a:endParaRPr lang="it-IT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908" name="Freccia in su 10"/>
          <p:cNvSpPr>
            <a:spLocks noChangeArrowheads="1"/>
          </p:cNvSpPr>
          <p:nvPr/>
        </p:nvSpPr>
        <p:spPr bwMode="auto">
          <a:xfrm>
            <a:off x="3203575" y="2997200"/>
            <a:ext cx="431800" cy="6477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7909" name="Freccia bidirezionale verticale 11"/>
          <p:cNvSpPr>
            <a:spLocks noChangeArrowheads="1"/>
          </p:cNvSpPr>
          <p:nvPr/>
        </p:nvSpPr>
        <p:spPr bwMode="auto">
          <a:xfrm>
            <a:off x="3203575" y="4149725"/>
            <a:ext cx="431800" cy="792163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7910" name="Freccia in su 12"/>
          <p:cNvSpPr>
            <a:spLocks noChangeArrowheads="1"/>
          </p:cNvSpPr>
          <p:nvPr/>
        </p:nvSpPr>
        <p:spPr bwMode="auto">
          <a:xfrm>
            <a:off x="3203575" y="5445125"/>
            <a:ext cx="431800" cy="6477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2D05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7911" name="Rettangolo 1"/>
          <p:cNvSpPr>
            <a:spLocks noChangeArrowheads="1"/>
          </p:cNvSpPr>
          <p:nvPr/>
        </p:nvSpPr>
        <p:spPr bwMode="auto">
          <a:xfrm>
            <a:off x="4427538" y="836613"/>
            <a:ext cx="4681537" cy="1138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USO MOTOSEGA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USO DECESPUGLIATORE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USO UTENSILI MANUALI (trapani, flex, avvitatori, ...)</a:t>
            </a:r>
          </a:p>
        </p:txBody>
      </p:sp>
      <p:sp>
        <p:nvSpPr>
          <p:cNvPr id="1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it-IT" altLang="it-IT" sz="2400" b="1" dirty="0" smtClean="0"/>
              <a:t>VIBRAZIONI</a:t>
            </a:r>
            <a:endParaRPr lang="it-IT" altLang="it-IT" sz="2400" b="1" dirty="0"/>
          </a:p>
        </p:txBody>
      </p:sp>
      <p:sp>
        <p:nvSpPr>
          <p:cNvPr id="38915" name="Rettangolo 2"/>
          <p:cNvSpPr>
            <a:spLocks noChangeArrowheads="1"/>
          </p:cNvSpPr>
          <p:nvPr/>
        </p:nvSpPr>
        <p:spPr bwMode="auto">
          <a:xfrm>
            <a:off x="352425" y="1203325"/>
            <a:ext cx="85010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700" b="1">
                <a:solidFill>
                  <a:srgbClr val="000000"/>
                </a:solidFill>
              </a:rPr>
              <a:t>La legge prevede per la vibrazioni trasmesse al corpo intero</a:t>
            </a:r>
            <a:endParaRPr lang="it-IT" altLang="it-IT" sz="1700" b="1"/>
          </a:p>
        </p:txBody>
      </p:sp>
      <p:sp>
        <p:nvSpPr>
          <p:cNvPr id="38916" name="Rectangle 18"/>
          <p:cNvSpPr>
            <a:spLocks noChangeArrowheads="1"/>
          </p:cNvSpPr>
          <p:nvPr/>
        </p:nvSpPr>
        <p:spPr bwMode="auto">
          <a:xfrm>
            <a:off x="373063" y="765175"/>
            <a:ext cx="254317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LIMITI VIBRAZIONI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73063" y="2060575"/>
          <a:ext cx="8383587" cy="3852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4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4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Valore limite di esposizione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1,00 m/</a:t>
                      </a:r>
                      <a:r>
                        <a:rPr kumimoji="0" lang="it-IT" sz="17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s²</a:t>
                      </a:r>
                      <a:r>
                        <a:rPr kumimoji="0" lang="it-IT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su 8 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1,5 m/</a:t>
                      </a:r>
                      <a:r>
                        <a:rPr kumimoji="0" lang="it-IT" sz="17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s²</a:t>
                      </a:r>
                      <a:r>
                        <a:rPr kumimoji="0" lang="it-IT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su brevi periodi</a:t>
                      </a:r>
                    </a:p>
                    <a:p>
                      <a:pPr algn="just"/>
                      <a:endParaRPr kumimoji="0" lang="it-IT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 che non deve essere superato, se accade occorre ridurre i tempi di esposizione e attuare interventi tecnici  (es. nuove macchine)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55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Valore di 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0,5 m/</a:t>
                      </a:r>
                      <a:r>
                        <a:rPr kumimoji="0" lang="it-IT" sz="17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s²</a:t>
                      </a:r>
                      <a:endParaRPr kumimoji="0" lang="it-IT" sz="17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it-IT" sz="1700" dirty="0"/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Misure tecnico-organizzative per ridurre l’esposizione,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Controllo sanitario obbligatorio,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formazione specifica,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miglioramento nelle misure di prevenzione,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obbligo utilizzo DPI, anche contro il freddo</a:t>
                      </a: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5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Valori inferiori al limite Valore di azione </a:t>
                      </a:r>
                      <a:endParaRPr lang="it-IT" sz="1800" dirty="0" smtClean="0"/>
                    </a:p>
                    <a:p>
                      <a:pPr algn="just"/>
                      <a:endParaRPr lang="it-IT" sz="1700" dirty="0"/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Fino al valore d’azione: controllo sanitario su decisione del Medico Competente, scelta e manutenzione delle attrezzature, formazione generale sui rischi</a:t>
                      </a:r>
                      <a:endParaRPr lang="it-IT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31" name="Freccia in su 9"/>
          <p:cNvSpPr>
            <a:spLocks noChangeArrowheads="1"/>
          </p:cNvSpPr>
          <p:nvPr/>
        </p:nvSpPr>
        <p:spPr bwMode="auto">
          <a:xfrm>
            <a:off x="3203575" y="2492375"/>
            <a:ext cx="431800" cy="649288"/>
          </a:xfrm>
          <a:prstGeom prst="upArrow">
            <a:avLst>
              <a:gd name="adj1" fmla="val 50000"/>
              <a:gd name="adj2" fmla="val 49997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8932" name="Freccia bidirezionale verticale 10"/>
          <p:cNvSpPr>
            <a:spLocks noChangeArrowheads="1"/>
          </p:cNvSpPr>
          <p:nvPr/>
        </p:nvSpPr>
        <p:spPr bwMode="auto">
          <a:xfrm>
            <a:off x="3203575" y="3644900"/>
            <a:ext cx="431800" cy="792163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38933" name="Freccia in su 11"/>
          <p:cNvSpPr>
            <a:spLocks noChangeArrowheads="1"/>
          </p:cNvSpPr>
          <p:nvPr/>
        </p:nvSpPr>
        <p:spPr bwMode="auto">
          <a:xfrm>
            <a:off x="3203575" y="5229225"/>
            <a:ext cx="431800" cy="576263"/>
          </a:xfrm>
          <a:prstGeom prst="upArrow">
            <a:avLst>
              <a:gd name="adj1" fmla="val 50000"/>
              <a:gd name="adj2" fmla="val 50003"/>
            </a:avLst>
          </a:prstGeom>
          <a:solidFill>
            <a:srgbClr val="92D05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2588" y="2060575"/>
            <a:ext cx="8304212" cy="1512888"/>
          </a:xfrm>
          <a:ln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285750" lvl="1" eaLnBrk="1" hangingPunct="1">
              <a:lnSpc>
                <a:spcPct val="80000"/>
              </a:lnSpc>
              <a:defRPr/>
            </a:pPr>
            <a:r>
              <a:rPr lang="it-IT" altLang="it-IT" sz="1700" b="1" dirty="0" smtClean="0">
                <a:latin typeface="Arial" pitchFamily="34" charset="0"/>
                <a:cs typeface="Arial" pitchFamily="34" charset="0"/>
              </a:rPr>
              <a:t>Privilegiare l’acquisto di attrezzature “ergonomiche”</a:t>
            </a:r>
          </a:p>
          <a:p>
            <a:pPr marL="285750" lvl="1" eaLnBrk="1" hangingPunct="1">
              <a:lnSpc>
                <a:spcPct val="80000"/>
              </a:lnSpc>
              <a:defRPr/>
            </a:pPr>
            <a:r>
              <a:rPr lang="it-IT" altLang="it-IT" sz="1700" b="1" dirty="0" smtClean="0">
                <a:latin typeface="Arial" pitchFamily="34" charset="0"/>
                <a:cs typeface="Arial" pitchFamily="34" charset="0"/>
              </a:rPr>
              <a:t>Manutenzione regolare (lubrificazione, sostituzione pezzi usurati, affilatura strumenti di taglio…)</a:t>
            </a:r>
          </a:p>
          <a:p>
            <a:pPr marL="285750" lvl="1" eaLnBrk="1" hangingPunct="1">
              <a:lnSpc>
                <a:spcPct val="80000"/>
              </a:lnSpc>
              <a:defRPr/>
            </a:pPr>
            <a:r>
              <a:rPr lang="it-IT" altLang="it-IT" sz="1700" b="1" dirty="0" err="1" smtClean="0">
                <a:latin typeface="Arial" pitchFamily="34" charset="0"/>
                <a:cs typeface="Arial" pitchFamily="34" charset="0"/>
              </a:rPr>
              <a:t>Turnare</a:t>
            </a:r>
            <a:r>
              <a:rPr lang="it-IT" altLang="it-IT" sz="1700" b="1" dirty="0" smtClean="0">
                <a:latin typeface="Arial" pitchFamily="34" charset="0"/>
                <a:cs typeface="Arial" pitchFamily="34" charset="0"/>
              </a:rPr>
              <a:t> sulle lavorazioni in modo da ridurre il tempo di esposizione</a:t>
            </a:r>
          </a:p>
          <a:p>
            <a:pPr marL="285750" lvl="1" eaLnBrk="1" hangingPunct="1">
              <a:lnSpc>
                <a:spcPct val="80000"/>
              </a:lnSpc>
              <a:defRPr/>
            </a:pPr>
            <a:r>
              <a:rPr lang="it-IT" altLang="it-IT" sz="1700" b="1" dirty="0" smtClean="0">
                <a:latin typeface="Arial" pitchFamily="34" charset="0"/>
                <a:cs typeface="Arial" pitchFamily="34" charset="0"/>
              </a:rPr>
              <a:t>Dotare i lavoratori di appositi guanti antivibranti</a:t>
            </a:r>
          </a:p>
          <a:p>
            <a:pPr marL="285750" lvl="1" eaLnBrk="1" hangingPunct="1">
              <a:lnSpc>
                <a:spcPct val="80000"/>
              </a:lnSpc>
              <a:defRPr/>
            </a:pPr>
            <a:r>
              <a:rPr lang="it-IT" altLang="it-IT" sz="1700" b="1" dirty="0" smtClean="0">
                <a:latin typeface="Arial" pitchFamily="34" charset="0"/>
                <a:cs typeface="Arial" pitchFamily="34" charset="0"/>
              </a:rPr>
              <a:t>Dotare i lavoratori di guanti contro il freddo</a:t>
            </a:r>
          </a:p>
          <a:p>
            <a:pPr marL="285750" lvl="1" eaLnBrk="1" hangingPunct="1">
              <a:lnSpc>
                <a:spcPct val="80000"/>
              </a:lnSpc>
              <a:defRPr/>
            </a:pPr>
            <a:endParaRPr lang="it-IT" altLang="it-IT" sz="1700" b="1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it-IT" altLang="it-IT" sz="1700" b="1" dirty="0" smtClean="0">
              <a:latin typeface="Arial" pitchFamily="34" charset="0"/>
              <a:cs typeface="Arial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it-IT" altLang="it-IT" sz="17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it-IT" altLang="it-IT" sz="2400" b="1" dirty="0" smtClean="0"/>
              <a:t>VIBRAZIONI</a:t>
            </a:r>
            <a:endParaRPr lang="it-IT" altLang="it-IT" sz="2400" b="1" dirty="0"/>
          </a:p>
        </p:txBody>
      </p:sp>
      <p:sp>
        <p:nvSpPr>
          <p:cNvPr id="39940" name="Rectangle 18"/>
          <p:cNvSpPr>
            <a:spLocks noChangeArrowheads="1"/>
          </p:cNvSpPr>
          <p:nvPr/>
        </p:nvSpPr>
        <p:spPr bwMode="auto">
          <a:xfrm>
            <a:off x="373063" y="765175"/>
            <a:ext cx="599916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INTERVENTI DI PREVENZIONE E PROTEZIONE</a:t>
            </a:r>
          </a:p>
        </p:txBody>
      </p:sp>
      <p:sp>
        <p:nvSpPr>
          <p:cNvPr id="2" name="Rettangolo 1"/>
          <p:cNvSpPr/>
          <p:nvPr/>
        </p:nvSpPr>
        <p:spPr>
          <a:xfrm>
            <a:off x="355600" y="1401763"/>
            <a:ext cx="6470650" cy="301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SzPct val="100000"/>
              <a:defRPr/>
            </a:pPr>
            <a:endParaRPr lang="it-IT" altLang="it-IT" sz="1700" b="1" kern="0" dirty="0">
              <a:solidFill>
                <a:srgbClr val="00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14338" y="5300663"/>
            <a:ext cx="8281987" cy="51117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marL="285750" lvl="1" indent="-285750" algn="just">
              <a:lnSpc>
                <a:spcPct val="80000"/>
              </a:lnSpc>
              <a:spcBef>
                <a:spcPct val="20000"/>
              </a:spcBef>
              <a:buSzPct val="100000"/>
              <a:buFont typeface="Arial" pitchFamily="34" charset="0"/>
              <a:buChar char="•"/>
              <a:defRPr/>
            </a:pPr>
            <a:r>
              <a:rPr lang="it-IT" altLang="it-IT" sz="1700" b="1" kern="0" dirty="0">
                <a:solidFill>
                  <a:srgbClr val="000000"/>
                </a:solidFill>
              </a:rPr>
              <a:t>Dotare le macchine di sedile ammortizzato (es. sedile a sospensione pneumatica)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82588" y="1547813"/>
            <a:ext cx="8313737" cy="35401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>
              <a:defRPr/>
            </a:pPr>
            <a:r>
              <a:rPr lang="it-IT" altLang="it-IT" sz="1700" b="1" kern="0" dirty="0">
                <a:solidFill>
                  <a:srgbClr val="000000"/>
                </a:solidFill>
              </a:rPr>
              <a:t>VIBRAZIONI TRASMESSE AL SISTEMA MANO-BRACCIO:</a:t>
            </a:r>
            <a:endParaRPr lang="it-IT" sz="1700" b="1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73063" y="4724400"/>
            <a:ext cx="8324850" cy="355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>
              <a:defRPr/>
            </a:pPr>
            <a:r>
              <a:rPr lang="it-IT" altLang="it-IT" sz="1700" b="1" kern="0" dirty="0">
                <a:solidFill>
                  <a:srgbClr val="000000"/>
                </a:solidFill>
              </a:rPr>
              <a:t>VIBRAZIONI TRASMESSE AL CORPO:</a:t>
            </a:r>
            <a:endParaRPr lang="it-IT" sz="1700" b="1" dirty="0"/>
          </a:p>
        </p:txBody>
      </p:sp>
      <p:pic>
        <p:nvPicPr>
          <p:cNvPr id="39945" name="Picture 2"/>
          <p:cNvPicPr>
            <a:picLocks noChangeAspect="1" noChangeArrowheads="1"/>
          </p:cNvPicPr>
          <p:nvPr/>
        </p:nvPicPr>
        <p:blipFill>
          <a:blip r:embed="rId2"/>
          <a:srcRect l="68134"/>
          <a:stretch>
            <a:fillRect/>
          </a:stretch>
        </p:blipFill>
        <p:spPr bwMode="auto">
          <a:xfrm>
            <a:off x="4165600" y="3727450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776</Words>
  <Application>Microsoft Office PowerPoint</Application>
  <PresentationFormat>Presentazione su schermo (4:3)</PresentationFormat>
  <Paragraphs>86</Paragraphs>
  <Slides>9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Lucida Sans Unicode</vt:lpstr>
      <vt:lpstr>Times New Roman</vt:lpstr>
      <vt:lpstr>Wingdings</vt:lpstr>
      <vt:lpstr>Tema di Office</vt:lpstr>
      <vt:lpstr>DALLA SCUOLA UN LAVORO SICURO   ”FORMAZIONE SPECIFICA  Salute e Sicurezza  nei Luoghi di Lavoro” 8 ore</vt:lpstr>
      <vt:lpstr>VIBRAZIONI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VIBRAZIONI</dc:title>
  <dc:creator>Grossi Paola</dc:creator>
  <cp:lastModifiedBy>Macrini Maria Carmela</cp:lastModifiedBy>
  <cp:revision>8</cp:revision>
  <dcterms:created xsi:type="dcterms:W3CDTF">2022-04-01T12:18:14Z</dcterms:created>
  <dcterms:modified xsi:type="dcterms:W3CDTF">2022-04-14T10:26:29Z</dcterms:modified>
</cp:coreProperties>
</file>